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</p:sldIdLst>
  <p:sldSz cy="6858000" cx="9144000"/>
  <p:notesSz cx="6858000" cy="9144000"/>
  <p:embeddedFontLst>
    <p:embeddedFont>
      <p:font typeface="Arimo"/>
      <p:regular r:id="rId84"/>
      <p:bold r:id="rId85"/>
      <p:italic r:id="rId86"/>
      <p:boldItalic r:id="rId87"/>
    </p:embeddedFont>
    <p:embeddedFont>
      <p:font typeface="Tahoma"/>
      <p:regular r:id="rId88"/>
      <p:bold r:id="rId89"/>
    </p:embeddedFont>
    <p:embeddedFont>
      <p:font typeface="Arial Black"/>
      <p:regular r:id="rId9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C8450A8B-9AA1-451A-ADE3-AAE09F6DEA0E}">
  <a:tblStyle styleId="{C8450A8B-9AA1-451A-ADE3-AAE09F6DEA0E}" styleName="Table_0"/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Arimo-regular.fntdata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font" Target="fonts/Arimo-italic.fntdata"/><Relationship Id="rId41" Type="http://schemas.openxmlformats.org/officeDocument/2006/relationships/slide" Target="slides/slide36.xml"/><Relationship Id="rId85" Type="http://schemas.openxmlformats.org/officeDocument/2006/relationships/font" Target="fonts/Arimo-bold.fntdata"/><Relationship Id="rId44" Type="http://schemas.openxmlformats.org/officeDocument/2006/relationships/slide" Target="slides/slide39.xml"/><Relationship Id="rId88" Type="http://schemas.openxmlformats.org/officeDocument/2006/relationships/font" Target="fonts/Tahoma-regular.fntdata"/><Relationship Id="rId43" Type="http://schemas.openxmlformats.org/officeDocument/2006/relationships/slide" Target="slides/slide38.xml"/><Relationship Id="rId87" Type="http://schemas.openxmlformats.org/officeDocument/2006/relationships/font" Target="fonts/Arimo-boldItalic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Tahoma-bold.fntdata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0" Type="http://schemas.openxmlformats.org/officeDocument/2006/relationships/font" Target="fonts/ArialBlack-regular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CBAC - intelligently filters TCP and UDP packets based on application layer protocol session information.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18" name="Shape 21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32" name="Shape 2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75" name="Shape 2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/>
              <a:t> ticket-granting ticket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93" name="Shape 2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02" name="Shape 3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24" name="Shape 32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42" name="Shape 3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60" name="Shape 3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78" name="Shape 37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84" name="Shape 38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GB"/>
              <a:t>(your TGT, as well as service-specific tickets) 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90" name="Shape 3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11" name="Shape 4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9" name="Shape 42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5" name="Shape 4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1" name="Shape 44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7" name="Shape 44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" name="Shape 45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" name="Shape 4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5" name="Shape 4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/>
              <a:t>attribute-value (AV) pairs are used to define specific authentication, authorization, and accounting elements in a user profile that is stored on the TACACS+ daemon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1" name="Shape 4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SCTP -&gt; multi-homing and redundant paths</a:t>
            </a:r>
          </a:p>
        </p:txBody>
      </p:sp>
      <p:sp>
        <p:nvSpPr>
          <p:cNvPr id="479" name="Shape 4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/>
              <a:t>Network Access Server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5" name="Shape 4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3" name="Shape 4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" name="Shape 4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5" name="Shape 50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1" name="Shape 5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6" name="Shape 5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5" name="Shape 55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3" name="Shape 5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5" name="Shape 5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7" name="Shape 5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3" name="Shape 5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2" name="Shape 6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8" name="Shape 60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4" name="Shape 6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0" name="Shape 62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6" name="Shape 62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2" name="Shape 6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9" name="Shape 6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Shape 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7" name="Shape 64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3" name="Shape 65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9" name="Shape 6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Distributed Computing Environment</a:t>
            </a:r>
          </a:p>
        </p:txBody>
      </p:sp>
      <p:sp>
        <p:nvSpPr>
          <p:cNvPr id="665" name="Shape 6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Shape 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Router B on FA1</a:t>
            </a:r>
          </a:p>
        </p:txBody>
      </p:sp>
      <p:sp>
        <p:nvSpPr>
          <p:cNvPr id="677" name="Shape 67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6" name="Shape 6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Shape 6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2" name="Shape 6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1" name="Shape 70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7" name="Shape 70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4" name="Shape 7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1" name="Shape 7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/>
              <a:t>access-list access-list-number {permit|deny} {protocol|protocol-keyword} {source source-wildcard} {destination destination-wildcard}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8" name="Shape 7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media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media"/>
          </p:nvPr>
        </p:nvSpPr>
        <p:spPr>
          <a:xfrm>
            <a:off x="420687" y="1949407"/>
            <a:ext cx="8302624" cy="42450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457200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249237" y="528637"/>
            <a:ext cx="8610599" cy="4079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ext + imag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idx="2" type="pic"/>
          </p:nvPr>
        </p:nvSpPr>
        <p:spPr>
          <a:xfrm>
            <a:off x="6226280" y="1846028"/>
            <a:ext cx="2417761" cy="3110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41300" lvl="0" marL="3429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457200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1846028"/>
            <a:ext cx="5588044" cy="3110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ED1C24"/>
              </a:buClr>
              <a:buFont typeface="Arial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3" type="body"/>
          </p:nvPr>
        </p:nvSpPr>
        <p:spPr>
          <a:xfrm>
            <a:off x="478631" y="5099598"/>
            <a:ext cx="8186737" cy="11985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idx="1" type="body"/>
          </p:nvPr>
        </p:nvSpPr>
        <p:spPr>
          <a:xfrm>
            <a:off x="407987" y="1860798"/>
            <a:ext cx="8328025" cy="43209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ED1C24"/>
              </a:buClr>
              <a:buFont typeface="Arial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407987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edia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pic"/>
          </p:nvPr>
        </p:nvSpPr>
        <p:spPr>
          <a:xfrm>
            <a:off x="450850" y="1882950"/>
            <a:ext cx="8242300" cy="40524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457200" y="6006723"/>
            <a:ext cx="8186737" cy="343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160"/>
              </a:spcBef>
              <a:buClr>
                <a:schemeClr val="dk1"/>
              </a:buClr>
              <a:buFont typeface="Arial"/>
              <a:buNone/>
              <a:defRPr b="0" i="1" sz="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type="title"/>
          </p:nvPr>
        </p:nvSpPr>
        <p:spPr>
          <a:xfrm>
            <a:off x="457200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407987" y="1819240"/>
            <a:ext cx="8328025" cy="6546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ED1C24"/>
              </a:buClr>
              <a:buFont typeface="Arial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07987" y="2577369"/>
            <a:ext cx="8328025" cy="4278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accent2"/>
              </a:buClr>
              <a:buFont typeface="Arial"/>
              <a:buNone/>
              <a:defRPr b="0" i="0" sz="2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3" type="body"/>
          </p:nvPr>
        </p:nvSpPr>
        <p:spPr>
          <a:xfrm>
            <a:off x="407987" y="3134627"/>
            <a:ext cx="8328025" cy="4278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60"/>
              </a:spcBef>
              <a:buClr>
                <a:schemeClr val="accent2"/>
              </a:buClr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4" type="body"/>
          </p:nvPr>
        </p:nvSpPr>
        <p:spPr>
          <a:xfrm>
            <a:off x="407987" y="3678926"/>
            <a:ext cx="8328025" cy="4278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rgbClr val="7F7F7F"/>
              </a:buClr>
              <a:buFont typeface="Arial"/>
              <a:buNone/>
              <a:defRPr b="0" i="0" sz="1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accent2"/>
              </a:buClr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457200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ictur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pic"/>
          </p:nvPr>
        </p:nvSpPr>
        <p:spPr>
          <a:xfrm>
            <a:off x="450850" y="1934639"/>
            <a:ext cx="8242300" cy="40008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6006723"/>
            <a:ext cx="8186737" cy="343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160"/>
              </a:spcBef>
              <a:buClr>
                <a:schemeClr val="dk1"/>
              </a:buClr>
              <a:buFont typeface="Arial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40"/>
              </a:spcBef>
              <a:buClr>
                <a:schemeClr val="accent5"/>
              </a:buClr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457200" y="1182883"/>
            <a:ext cx="6018454" cy="5158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ED1C24"/>
              </a:buClr>
              <a:buFont typeface="Calibri"/>
              <a:buNone/>
              <a:defRPr b="0" i="0" sz="3200" u="none" cap="none" strike="noStrike">
                <a:solidFill>
                  <a:srgbClr val="ED1C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90068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 flipH="1">
            <a:off x="0" y="6557096"/>
            <a:ext cx="9144000" cy="300902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 txBox="1"/>
          <p:nvPr/>
        </p:nvSpPr>
        <p:spPr>
          <a:xfrm>
            <a:off x="8262550" y="6580529"/>
            <a:ext cx="84154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GB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griffith.ie</a:t>
            </a:r>
          </a:p>
        </p:txBody>
      </p:sp>
      <p:pic>
        <p:nvPicPr>
          <p:cNvPr descr="Griffith_College_Logo-copy.png" id="13" name="Shape 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22425" y="-235924"/>
            <a:ext cx="1274700" cy="900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04.png"/><Relationship Id="rId4" Type="http://schemas.openxmlformats.org/officeDocument/2006/relationships/image" Target="../media/image0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06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0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0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0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0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0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1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0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08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08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0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914400" y="99508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GB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 Security</a:t>
            </a:r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1564341" y="1680882"/>
            <a:ext cx="64007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888888"/>
              </a:buClr>
              <a:buSzPct val="25000"/>
              <a:buFont typeface="Arial"/>
              <a:buNone/>
            </a:pPr>
            <a:r>
              <a:rPr b="0" i="0" lang="en-GB" sz="3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ACL / AAA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49295" y="5859800"/>
            <a:ext cx="1998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Lecture03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2644050" y="13771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Reactive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are for the most part reactive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-Rules are used to determine actions. You cannot write a rule for an event you do not know exists.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-Signature based detection requires....a signature. 0 day attacks, signature obfuscation.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2319675" y="11454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So, how does it work?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 basic firewall is simply an access control device that determines access permissions based on a set of “deny” or “allow” rules provided.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Modern firewalls are capable of a lot more including: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-Network Proxy and Reverse Proxy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-NAC / Remediation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-Anti-virus / Anti-Malware / email filtering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2489575" y="2612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AAA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Authentication </a:t>
            </a:r>
          </a:p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-users must be authenticated to access some or any resources inbound or outbound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Authorization</a:t>
            </a:r>
          </a:p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-More granular, users can be given or denied permission to or from certain addresses / resources and protocols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Accounting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-For internal billing or time/resource monitoring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2848275" y="342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Access Rules</a:t>
            </a:r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0124"/>
            <a:ext cx="9143999" cy="313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2064825" y="14544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Inspection Rules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CBAC – Context Based Access Control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-Creates an open inbound channel for any outbound communication / SPI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-Inspects TCP sequence numbers and drops unexpected packets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-Enforces Timeout thresholds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-Some Protocols allow for DPI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-Inspection rules are only applied after Access Rules to avoid unnecessary workload.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1825400" y="1917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Web Filtering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URL based blacklisting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-Usually download URL categorisation lists from an external trusted source (pornography, gambling, hacking etc.)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Protocol / Connection Rules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-HTTP / FTP / HTTPS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-Inline Content filtering (ActiveX / Java applet / Javascript)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-URL pre-resolution to defeat URL-shortening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763600" y="21494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Zone based rules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Port groups and device groups are assigned to “zones”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-Intranet , extranet , DMZ , WAN, LAN, Database servers, Self (the router/firewall itself)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-Much more basic ruleset. Used for traffic shaping and management.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809975" y="14544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Botnet/Malware Filters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Signatures that identify malicious traffic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Known botnet behaviour and addresses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Known virus activity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Heuristic Analysis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Learns “normal” traffic behaviour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Blocks abnormal until admin allow or deny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1918075" y="2535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Email Filtering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Act as mail gateway to automatically block or quarantine suspect emails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Signature or heuristic based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Level of acceptability set by the security admin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462425" y="836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OSI Model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311700" y="1536633"/>
            <a:ext cx="8520600" cy="5421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act across multiple OSI layers depending on the features available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7 – Application aware Rules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6 – Encryption Bridgepoint/ Cert exchange (port group)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5 – MITM / Endpoint Proxy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4 – Sequence counting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3 – IP address filtering / DPI / SPI (default)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2 – NIC ID (MAC) filtering, Device type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Layer 1 – Physical connection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Discussion of the first worksheet</a:t>
            </a:r>
          </a:p>
        </p:txBody>
      </p:sp>
      <p:sp>
        <p:nvSpPr>
          <p:cNvPr id="74" name="Shape 74"/>
          <p:cNvSpPr txBox="1"/>
          <p:nvPr>
            <p:ph idx="1" type="subTitle"/>
          </p:nvPr>
        </p:nvSpPr>
        <p:spPr>
          <a:xfrm>
            <a:off x="486550" y="3273500"/>
            <a:ext cx="8348400" cy="319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-GB" sz="2400"/>
              <a:t>Filesystem access control matrices?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lang="en-GB" sz="2400"/>
              <a:t>Find at least 6 issues with these policy documents?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/>
              <a:t>Identify ten vulnerabilities and assign a likelihood and a consequence. Solutions? (avoided , transferred , mitigated, or accepted)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616875" y="19949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Architecture 1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311700" y="1544358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Dual Homed (or more)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2 network cards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1 facing internally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1 external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Provides NAT / PAT capability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This is a single point of failure –no depth of defense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2118875" y="21494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Architecture 2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4635075" y="1536625"/>
            <a:ext cx="44703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Firewall Host and access point are separate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Inbound Traffic is routed to the firewall for rule matching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Outbound traffic is rule-checked and passed directly based on initial rules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Both devices are single point of failure but both need to be compromised for full exposure.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6974" y="1356966"/>
            <a:ext cx="4883505" cy="3991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1964425" y="12999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Architecture 3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4471600" y="1512275"/>
            <a:ext cx="45951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Currently the most common application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Firewall sits in a DMZ.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Traffic rules route to the firewall for inspection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Firewall routes in or out depending on ruleset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Usually any server hosting an external service will be placed on the DMZ subnet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Also an option for NAC / Remediation rules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01" y="1436467"/>
            <a:ext cx="4408100" cy="389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373600" y="877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0" lvl="0" marL="45720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Break!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274637"/>
            <a:ext cx="8229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Kerberos</a:t>
            </a:r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457200" y="990600"/>
            <a:ext cx="8229600" cy="513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to provide strong authentication for client/server applications by using secret key cryptography.</a:t>
            </a: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authentication, authorization and auditing.  </a:t>
            </a: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Primary goal is to provide private communications between systems on a network.</a:t>
            </a:r>
          </a:p>
          <a:p>
            <a:pPr indent="-3429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managing the encryption keys it acts to authenticate each of the principles in the communication based upon possession of the secret key which allows access to the session key.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1195137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Kerberos 4 basic requirements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x="457200" y="1524000"/>
            <a:ext cx="8077199" cy="4876799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rIns="92075" tIns="46025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against attacks by passive eavesdroppers and actively malicious users</a:t>
            </a: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Reliability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Resources must be available when needed</a:t>
            </a: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Transparency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shouldn’t notice authentication taking place</a:t>
            </a: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Scalability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 number of users and servers</a:t>
            </a:r>
          </a:p>
          <a:p>
            <a:pPr indent="-228600" lvl="2" marL="1143000" marR="0" rtl="0" algn="l">
              <a:spcBef>
                <a:spcPts val="56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sp>
        <p:nvSpPr>
          <p:cNvPr id="222" name="Shape 222"/>
          <p:cNvSpPr/>
          <p:nvPr/>
        </p:nvSpPr>
        <p:spPr>
          <a:xfrm>
            <a:off x="7239000" y="609600"/>
            <a:ext cx="1752600" cy="4038599"/>
          </a:xfrm>
          <a:prstGeom prst="rect">
            <a:avLst/>
          </a:prstGeom>
          <a:solidFill>
            <a:srgbClr val="FFCC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Distribution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Center</a:t>
            </a:r>
          </a:p>
        </p:txBody>
      </p:sp>
      <p:sp>
        <p:nvSpPr>
          <p:cNvPr id="223" name="Shape 223"/>
          <p:cNvSpPr/>
          <p:nvPr/>
        </p:nvSpPr>
        <p:spPr>
          <a:xfrm>
            <a:off x="7391400" y="762000"/>
            <a:ext cx="1447800" cy="914400"/>
          </a:xfrm>
          <a:prstGeom prst="rect">
            <a:avLst/>
          </a:prstGeom>
          <a:solidFill>
            <a:srgbClr val="CCFFCC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Ticket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Granting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</a:t>
            </a:r>
          </a:p>
        </p:txBody>
      </p:sp>
      <p:sp>
        <p:nvSpPr>
          <p:cNvPr id="224" name="Shape 224"/>
          <p:cNvSpPr/>
          <p:nvPr/>
        </p:nvSpPr>
        <p:spPr>
          <a:xfrm>
            <a:off x="7391400" y="3581400"/>
            <a:ext cx="1447800" cy="914400"/>
          </a:xfrm>
          <a:prstGeom prst="rect">
            <a:avLst/>
          </a:prstGeom>
          <a:solidFill>
            <a:srgbClr val="CCFFCC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Authen-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Tication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</a:t>
            </a:r>
          </a:p>
        </p:txBody>
      </p:sp>
      <p:sp>
        <p:nvSpPr>
          <p:cNvPr id="225" name="Shape 225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sp>
        <p:nvSpPr>
          <p:cNvPr id="226" name="Shape 226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cxnSp>
        <p:nvCxnSpPr>
          <p:cNvPr id="227" name="Shape 227"/>
          <p:cNvCxnSpPr/>
          <p:nvPr/>
        </p:nvCxnSpPr>
        <p:spPr>
          <a:xfrm>
            <a:off x="6324600" y="1981200"/>
            <a:ext cx="838199" cy="5333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28" name="Shape 228"/>
          <p:cNvSpPr txBox="1"/>
          <p:nvPr/>
        </p:nvSpPr>
        <p:spPr>
          <a:xfrm>
            <a:off x="3581400" y="1295400"/>
            <a:ext cx="3505200" cy="915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Think “Kerberos Server” and don’t let yourself get mired in terminology.</a:t>
            </a:r>
          </a:p>
        </p:txBody>
      </p:sp>
      <p:sp>
        <p:nvSpPr>
          <p:cNvPr id="229" name="Shape 229"/>
          <p:cNvSpPr/>
          <p:nvPr/>
        </p:nvSpPr>
        <p:spPr>
          <a:xfrm>
            <a:off x="3124200" y="381000"/>
            <a:ext cx="3809999" cy="5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Kerberos process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9000" y="609600"/>
            <a:ext cx="1752600" cy="4038599"/>
          </a:xfrm>
          <a:prstGeom prst="rect">
            <a:avLst/>
          </a:prstGeom>
          <a:solidFill>
            <a:srgbClr val="FFCC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Distribution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Center</a:t>
            </a:r>
          </a:p>
        </p:txBody>
      </p:sp>
      <p:sp>
        <p:nvSpPr>
          <p:cNvPr id="237" name="Shape 237"/>
          <p:cNvSpPr/>
          <p:nvPr/>
        </p:nvSpPr>
        <p:spPr>
          <a:xfrm>
            <a:off x="7391400" y="762000"/>
            <a:ext cx="1447800" cy="914400"/>
          </a:xfrm>
          <a:prstGeom prst="rect">
            <a:avLst/>
          </a:prstGeom>
          <a:solidFill>
            <a:srgbClr val="CCFFCC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Ticket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Granting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</a:t>
            </a:r>
          </a:p>
        </p:txBody>
      </p:sp>
      <p:sp>
        <p:nvSpPr>
          <p:cNvPr id="238" name="Shape 238"/>
          <p:cNvSpPr/>
          <p:nvPr/>
        </p:nvSpPr>
        <p:spPr>
          <a:xfrm>
            <a:off x="7391400" y="3581400"/>
            <a:ext cx="1447800" cy="914400"/>
          </a:xfrm>
          <a:prstGeom prst="rect">
            <a:avLst/>
          </a:prstGeom>
          <a:solidFill>
            <a:srgbClr val="CCFFCC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Authen-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Tication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</a:t>
            </a:r>
          </a:p>
        </p:txBody>
      </p:sp>
      <p:sp>
        <p:nvSpPr>
          <p:cNvPr id="239" name="Shape 239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sp>
        <p:nvSpPr>
          <p:cNvPr id="240" name="Shape 240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cxnSp>
        <p:nvCxnSpPr>
          <p:cNvPr id="241" name="Shape 241"/>
          <p:cNvCxnSpPr/>
          <p:nvPr/>
        </p:nvCxnSpPr>
        <p:spPr>
          <a:xfrm flipH="1">
            <a:off x="2362199" y="1676400"/>
            <a:ext cx="1143000" cy="761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42" name="Shape 242"/>
          <p:cNvSpPr txBox="1"/>
          <p:nvPr/>
        </p:nvSpPr>
        <p:spPr>
          <a:xfrm>
            <a:off x="3581400" y="1295400"/>
            <a:ext cx="2590800" cy="1465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Represents something requiring Kerberos authentication (web server, ftp server, ssh server, etc…)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249" name="Shape 249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250" name="Shape 250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251" name="Shape 251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254" name="Shape 254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cxnSp>
        <p:nvCxnSpPr>
          <p:cNvPr id="255" name="Shape 255"/>
          <p:cNvCxnSpPr/>
          <p:nvPr/>
        </p:nvCxnSpPr>
        <p:spPr>
          <a:xfrm flipH="1" rot="10800000">
            <a:off x="1524000" y="5181599"/>
            <a:ext cx="1676399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56" name="Shape 256"/>
          <p:cNvCxnSpPr/>
          <p:nvPr/>
        </p:nvCxnSpPr>
        <p:spPr>
          <a:xfrm flipH="1" rot="10800000">
            <a:off x="4953000" y="4191000"/>
            <a:ext cx="2590800" cy="8381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57" name="Shape 257"/>
          <p:cNvSpPr/>
          <p:nvPr/>
        </p:nvSpPr>
        <p:spPr>
          <a:xfrm>
            <a:off x="4267200" y="2362200"/>
            <a:ext cx="2895600" cy="1371599"/>
          </a:xfrm>
          <a:prstGeom prst="wedgeRoundRectCallout">
            <a:avLst>
              <a:gd fmla="val 20120" name="adj1"/>
              <a:gd fmla="val 104514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“I’d like to be allowed to get tickets from the Ticket Granting Server, please.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264" name="Shape 264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265" name="Shape 265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266" name="Shape 266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269" name="Shape 269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sp>
        <p:nvSpPr>
          <p:cNvPr id="270" name="Shape 270"/>
          <p:cNvSpPr/>
          <p:nvPr/>
        </p:nvSpPr>
        <p:spPr>
          <a:xfrm>
            <a:off x="3048000" y="1447800"/>
            <a:ext cx="3657600" cy="1752600"/>
          </a:xfrm>
          <a:prstGeom prst="wedgeRoundRectCallout">
            <a:avLst>
              <a:gd fmla="val 59810" name="adj1"/>
              <a:gd fmla="val 78625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“Okay.  I locked this box with your secret password.  If you can unlock it, you can use its contents to access my Ticket Granting Service.”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1" name="Shape 271"/>
          <p:cNvCxnSpPr/>
          <p:nvPr/>
        </p:nvCxnSpPr>
        <p:spPr>
          <a:xfrm flipH="1">
            <a:off x="4419600" y="3657600"/>
            <a:ext cx="3124199" cy="5333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pic>
        <p:nvPicPr>
          <p:cNvPr descr="MCj04039910000[1]" id="272" name="Shape 2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3200" y="3810000"/>
            <a:ext cx="1073150" cy="10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Firewalls</a:t>
            </a:r>
          </a:p>
        </p:txBody>
      </p:sp>
      <p:sp>
        <p:nvSpPr>
          <p:cNvPr id="80" name="Shape 8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4375"/>
              <a:buFont typeface="Arial"/>
              <a:buNone/>
            </a:pPr>
            <a:r>
              <a:rPr lang="en-GB"/>
              <a:t>Confidentiality  - Network Access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4375"/>
              <a:buFont typeface="Arial"/>
              <a:buNone/>
            </a:pPr>
            <a:r>
              <a:rPr lang="en-GB"/>
              <a:t>Controls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34375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279" name="Shape 279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280" name="Shape 280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281" name="Shape 281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cxnSp>
        <p:nvCxnSpPr>
          <p:cNvPr id="284" name="Shape 284"/>
          <p:cNvCxnSpPr/>
          <p:nvPr/>
        </p:nvCxnSpPr>
        <p:spPr>
          <a:xfrm flipH="1" rot="10800000">
            <a:off x="1524000" y="5181599"/>
            <a:ext cx="1676399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85" name="Shape 285"/>
          <p:cNvSpPr txBox="1"/>
          <p:nvPr/>
        </p:nvSpPr>
        <p:spPr>
          <a:xfrm rot="-465658">
            <a:off x="1371599" y="4876800"/>
            <a:ext cx="1676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myPassword</a:t>
            </a:r>
          </a:p>
        </p:txBody>
      </p:sp>
      <p:sp>
        <p:nvSpPr>
          <p:cNvPr id="286" name="Shape 286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pic>
        <p:nvPicPr>
          <p:cNvPr descr="MCj04039910000[1]" id="287" name="Shape 2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6200" y="3651250"/>
            <a:ext cx="1073150" cy="1073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8" name="Shape 288"/>
          <p:cNvGrpSpPr/>
          <p:nvPr/>
        </p:nvGrpSpPr>
        <p:grpSpPr>
          <a:xfrm>
            <a:off x="3810000" y="3048000"/>
            <a:ext cx="1523999" cy="1660524"/>
            <a:chOff x="2592" y="576"/>
            <a:chExt cx="959" cy="1045"/>
          </a:xfrm>
        </p:grpSpPr>
        <p:pic>
          <p:nvPicPr>
            <p:cNvPr descr="MCj03482050000[1]" id="289" name="Shape 28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0" name="Shape 290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Shape 296"/>
          <p:cNvGrpSpPr/>
          <p:nvPr/>
        </p:nvGrpSpPr>
        <p:grpSpPr>
          <a:xfrm>
            <a:off x="228600" y="1066800"/>
            <a:ext cx="1485900" cy="1466850"/>
            <a:chOff x="2592" y="1104"/>
            <a:chExt cx="936" cy="924"/>
          </a:xfrm>
        </p:grpSpPr>
        <p:pic>
          <p:nvPicPr>
            <p:cNvPr descr="MCj03482050000[1]" id="297" name="Shape 29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1104"/>
              <a:ext cx="900" cy="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8" name="Shape 298"/>
            <p:cNvSpPr txBox="1"/>
            <p:nvPr/>
          </p:nvSpPr>
          <p:spPr>
            <a:xfrm>
              <a:off x="2928" y="1728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sp>
        <p:nvSpPr>
          <p:cNvPr id="299" name="Shape 299"/>
          <p:cNvSpPr txBox="1"/>
          <p:nvPr/>
        </p:nvSpPr>
        <p:spPr>
          <a:xfrm>
            <a:off x="1828800" y="1010653"/>
            <a:ext cx="7086600" cy="571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Because Susan was able to open the box (decrypt a message) from the Authentication Service, she is now the owner of a “Ticket-Granting Ticket”.</a:t>
            </a: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Ticket-Granting Ticket (TGT) must be presented to the Ticket Granting Service in order to acquire “service tickets” for use with services requiring Kerberos authentication.</a:t>
            </a: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400"/>
              </a:spcBef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TGT contains no password information.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306" name="Shape 306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307" name="Shape 307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308" name="Shape 308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311" name="Shape 311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cxnSp>
        <p:nvCxnSpPr>
          <p:cNvPr id="312" name="Shape 312"/>
          <p:cNvCxnSpPr/>
          <p:nvPr/>
        </p:nvCxnSpPr>
        <p:spPr>
          <a:xfrm flipH="1" rot="10800000">
            <a:off x="1524000" y="5181599"/>
            <a:ext cx="1600199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313" name="Shape 313"/>
          <p:cNvCxnSpPr/>
          <p:nvPr/>
        </p:nvCxnSpPr>
        <p:spPr>
          <a:xfrm flipH="1" rot="10800000">
            <a:off x="4876800" y="1600199"/>
            <a:ext cx="2971799" cy="350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314" name="Shape 314"/>
          <p:cNvSpPr/>
          <p:nvPr/>
        </p:nvSpPr>
        <p:spPr>
          <a:xfrm>
            <a:off x="3581400" y="381000"/>
            <a:ext cx="2819400" cy="1600199"/>
          </a:xfrm>
          <a:prstGeom prst="wedgeRoundRectCallout">
            <a:avLst>
              <a:gd fmla="val 59176" name="adj1"/>
              <a:gd fmla="val 10277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“Let me prove I am Susan to XYZ Service.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Here’s a copy of my TGT!”</a:t>
            </a:r>
          </a:p>
        </p:txBody>
      </p:sp>
      <p:sp>
        <p:nvSpPr>
          <p:cNvPr id="315" name="Shape 315"/>
          <p:cNvSpPr txBox="1"/>
          <p:nvPr/>
        </p:nvSpPr>
        <p:spPr>
          <a:xfrm rot="-442083">
            <a:off x="1600199" y="4876799"/>
            <a:ext cx="1219199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XYZ</a:t>
            </a:r>
          </a:p>
        </p:txBody>
      </p:sp>
      <p:grpSp>
        <p:nvGrpSpPr>
          <p:cNvPr id="316" name="Shape 316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317" name="Shape 3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8" name="Shape 318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grpSp>
        <p:nvGrpSpPr>
          <p:cNvPr id="319" name="Shape 319"/>
          <p:cNvGrpSpPr/>
          <p:nvPr/>
        </p:nvGrpSpPr>
        <p:grpSpPr>
          <a:xfrm>
            <a:off x="3810000" y="2895600"/>
            <a:ext cx="1523999" cy="1660524"/>
            <a:chOff x="2592" y="576"/>
            <a:chExt cx="959" cy="1045"/>
          </a:xfrm>
        </p:grpSpPr>
        <p:pic>
          <p:nvPicPr>
            <p:cNvPr descr="MCj03482050000[1]" id="320" name="Shape 3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Shape 321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328" name="Shape 328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329" name="Shape 329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330" name="Shape 330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333" name="Shape 333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grpSp>
        <p:nvGrpSpPr>
          <p:cNvPr id="334" name="Shape 334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335" name="Shape 3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Shape 336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sp>
        <p:nvSpPr>
          <p:cNvPr id="337" name="Shape 337"/>
          <p:cNvSpPr/>
          <p:nvPr/>
        </p:nvSpPr>
        <p:spPr>
          <a:xfrm>
            <a:off x="5715000" y="533400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cxnSp>
        <p:nvCxnSpPr>
          <p:cNvPr id="338" name="Shape 338"/>
          <p:cNvCxnSpPr/>
          <p:nvPr/>
        </p:nvCxnSpPr>
        <p:spPr>
          <a:xfrm flipH="1">
            <a:off x="4648199" y="1524000"/>
            <a:ext cx="2895600" cy="38099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339" name="Shape 339"/>
          <p:cNvSpPr/>
          <p:nvPr/>
        </p:nvSpPr>
        <p:spPr>
          <a:xfrm>
            <a:off x="4114800" y="1600200"/>
            <a:ext cx="2057400" cy="838199"/>
          </a:xfrm>
          <a:prstGeom prst="wedgeRoundRectCallout">
            <a:avLst>
              <a:gd fmla="val 93287" name="adj1"/>
              <a:gd fmla="val 759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You’re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Here, take this.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346" name="Shape 346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347" name="Shape 347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348" name="Shape 348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351" name="Shape 351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grpSp>
        <p:nvGrpSpPr>
          <p:cNvPr id="352" name="Shape 352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353" name="Shape 35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4" name="Shape 354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cxnSp>
        <p:nvCxnSpPr>
          <p:cNvPr id="355" name="Shape 355"/>
          <p:cNvCxnSpPr/>
          <p:nvPr/>
        </p:nvCxnSpPr>
        <p:spPr>
          <a:xfrm rot="10800000">
            <a:off x="1981200" y="2286000"/>
            <a:ext cx="1219199" cy="19811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356" name="Shape 356"/>
          <p:cNvSpPr/>
          <p:nvPr/>
        </p:nvSpPr>
        <p:spPr>
          <a:xfrm>
            <a:off x="2209800" y="3756025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357" name="Shape 357"/>
          <p:cNvSpPr/>
          <p:nvPr/>
        </p:nvSpPr>
        <p:spPr>
          <a:xfrm>
            <a:off x="3200400" y="1066800"/>
            <a:ext cx="2590800" cy="1371599"/>
          </a:xfrm>
          <a:prstGeom prst="wedgeRoundRectCallout">
            <a:avLst>
              <a:gd fmla="val -66727" name="adj1"/>
              <a:gd fmla="val 126273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I’m Susan.  I’ll prove it.  Here’s a copy of my legit service ticket for XYZ.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364" name="Shape 364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365" name="Shape 365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366" name="Shape 366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367" name="Shape 367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368" name="Shape 368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369" name="Shape 369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grpSp>
        <p:nvGrpSpPr>
          <p:cNvPr id="370" name="Shape 370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371" name="Shape 37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2" name="Shape 372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sp>
        <p:nvSpPr>
          <p:cNvPr id="373" name="Shape 373"/>
          <p:cNvSpPr/>
          <p:nvPr/>
        </p:nvSpPr>
        <p:spPr>
          <a:xfrm>
            <a:off x="2209800" y="3756025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374" name="Shape 374"/>
          <p:cNvSpPr/>
          <p:nvPr/>
        </p:nvSpPr>
        <p:spPr>
          <a:xfrm>
            <a:off x="1066800" y="2362200"/>
            <a:ext cx="1828800" cy="7398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375" name="Shape 375"/>
          <p:cNvSpPr/>
          <p:nvPr/>
        </p:nvSpPr>
        <p:spPr>
          <a:xfrm>
            <a:off x="2819400" y="152400"/>
            <a:ext cx="3352799" cy="1295400"/>
          </a:xfrm>
          <a:prstGeom prst="wedgeRoundRectCallout">
            <a:avLst>
              <a:gd fmla="val -66051" name="adj1"/>
              <a:gd fmla="val 57843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That’s Susan alright.  Let me determine if she is </a:t>
            </a:r>
            <a:r>
              <a:rPr b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authorized</a:t>
            </a: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use me.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/>
        </p:nvSpPr>
        <p:spPr>
          <a:xfrm>
            <a:off x="457200" y="1143000"/>
            <a:ext cx="8229600" cy="3082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Authorization checks are performed by the XYZ service…</a:t>
            </a: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400"/>
              </a:spcBef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Just because Susan has </a:t>
            </a:r>
            <a:r>
              <a:rPr b="1"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authenticated</a:t>
            </a: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herself does not inherently mean she is </a:t>
            </a:r>
            <a:r>
              <a:rPr b="1"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authorized</a:t>
            </a: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make use of the XYZ service.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/>
        </p:nvSpPr>
        <p:spPr>
          <a:xfrm>
            <a:off x="457200" y="1143000"/>
            <a:ext cx="8229600" cy="47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remaining note: </a:t>
            </a: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Tickets have expiration dates configured by your local system administrator(s).  An expired ticket is unusable.</a:t>
            </a: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400"/>
              </a:spcBef>
              <a:buSzPct val="25000"/>
              <a:buNone/>
            </a:pP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Until a </a:t>
            </a: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ticket</a:t>
            </a: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expiration, it may be used repeatedly.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394" name="Shape 394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395" name="Shape 395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396" name="Shape 396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397" name="Shape 397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399" name="Shape 399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grpSp>
        <p:nvGrpSpPr>
          <p:cNvPr id="400" name="Shape 400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401" name="Shape 40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Shape 402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cxnSp>
        <p:nvCxnSpPr>
          <p:cNvPr id="403" name="Shape 403"/>
          <p:cNvCxnSpPr/>
          <p:nvPr/>
        </p:nvCxnSpPr>
        <p:spPr>
          <a:xfrm rot="10800000">
            <a:off x="1981200" y="2286000"/>
            <a:ext cx="1219199" cy="198119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404" name="Shape 404"/>
          <p:cNvSpPr/>
          <p:nvPr/>
        </p:nvSpPr>
        <p:spPr>
          <a:xfrm>
            <a:off x="2209800" y="3756025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405" name="Shape 405"/>
          <p:cNvSpPr/>
          <p:nvPr/>
        </p:nvSpPr>
        <p:spPr>
          <a:xfrm>
            <a:off x="3200400" y="990600"/>
            <a:ext cx="2819400" cy="1447800"/>
          </a:xfrm>
          <a:prstGeom prst="wedgeRoundRectCallout">
            <a:avLst>
              <a:gd fmla="val -65370" name="adj1"/>
              <a:gd fmla="val 122259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 AGAIN!  I’ll prove it.  Here’s another copy of my legit service ticket for XYZ.</a:t>
            </a:r>
          </a:p>
        </p:txBody>
      </p:sp>
      <p:sp>
        <p:nvSpPr>
          <p:cNvPr id="406" name="Shape 406"/>
          <p:cNvSpPr/>
          <p:nvPr/>
        </p:nvSpPr>
        <p:spPr>
          <a:xfrm>
            <a:off x="2362200" y="3908425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cxnSp>
        <p:nvCxnSpPr>
          <p:cNvPr id="407" name="Shape 407"/>
          <p:cNvCxnSpPr/>
          <p:nvPr/>
        </p:nvCxnSpPr>
        <p:spPr>
          <a:xfrm flipH="1" rot="10800000">
            <a:off x="1524000" y="5181599"/>
            <a:ext cx="1600199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408" name="Shape 408"/>
          <p:cNvSpPr txBox="1"/>
          <p:nvPr/>
        </p:nvSpPr>
        <p:spPr>
          <a:xfrm rot="-442083">
            <a:off x="1600199" y="4876799"/>
            <a:ext cx="1219199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XYZ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/>
        </p:nvSpPr>
        <p:spPr>
          <a:xfrm>
            <a:off x="2895600" y="4038600"/>
            <a:ext cx="1904999" cy="2362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Susan’s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</a:p>
        </p:txBody>
      </p:sp>
      <p:sp>
        <p:nvSpPr>
          <p:cNvPr id="415" name="Shape 415"/>
          <p:cNvSpPr/>
          <p:nvPr/>
        </p:nvSpPr>
        <p:spPr>
          <a:xfrm>
            <a:off x="457200" y="5029200"/>
            <a:ext cx="990599" cy="990599"/>
          </a:xfrm>
          <a:prstGeom prst="smileyFace">
            <a:avLst>
              <a:gd fmla="val 4653" name="adj"/>
            </a:avLst>
          </a:prstGeom>
          <a:solidFill>
            <a:srgbClr val="CCFFFF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</a:t>
            </a:r>
          </a:p>
        </p:txBody>
      </p:sp>
      <p:grpSp>
        <p:nvGrpSpPr>
          <p:cNvPr id="416" name="Shape 416"/>
          <p:cNvGrpSpPr/>
          <p:nvPr/>
        </p:nvGrpSpPr>
        <p:grpSpPr>
          <a:xfrm>
            <a:off x="7238999" y="609599"/>
            <a:ext cx="1752600" cy="4038599"/>
            <a:chOff x="4559" y="383"/>
            <a:chExt cx="1104" cy="2543"/>
          </a:xfrm>
        </p:grpSpPr>
        <p:sp>
          <p:nvSpPr>
            <p:cNvPr id="417" name="Shape 417"/>
            <p:cNvSpPr/>
            <p:nvPr/>
          </p:nvSpPr>
          <p:spPr>
            <a:xfrm>
              <a:off x="4559" y="383"/>
              <a:ext cx="1104" cy="2543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Key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Center</a:t>
              </a:r>
            </a:p>
          </p:txBody>
        </p:sp>
        <p:sp>
          <p:nvSpPr>
            <p:cNvPr id="418" name="Shape 418"/>
            <p:cNvSpPr/>
            <p:nvPr/>
          </p:nvSpPr>
          <p:spPr>
            <a:xfrm>
              <a:off x="4656" y="480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Ticket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Granting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  <p:sp>
          <p:nvSpPr>
            <p:cNvPr id="419" name="Shape 419"/>
            <p:cNvSpPr/>
            <p:nvPr/>
          </p:nvSpPr>
          <p:spPr>
            <a:xfrm>
              <a:off x="4656" y="2255"/>
              <a:ext cx="911" cy="576"/>
            </a:xfrm>
            <a:prstGeom prst="rect">
              <a:avLst/>
            </a:prstGeom>
            <a:solidFill>
              <a:srgbClr val="CCFFCC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Authen-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Tication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</a:p>
          </p:txBody>
        </p:sp>
      </p:grpSp>
      <p:sp>
        <p:nvSpPr>
          <p:cNvPr id="420" name="Shape 420"/>
          <p:cNvSpPr/>
          <p:nvPr/>
        </p:nvSpPr>
        <p:spPr>
          <a:xfrm>
            <a:off x="533400" y="609600"/>
            <a:ext cx="1752600" cy="23622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Service</a:t>
            </a:r>
          </a:p>
        </p:txBody>
      </p:sp>
      <p:grpSp>
        <p:nvGrpSpPr>
          <p:cNvPr id="421" name="Shape 421"/>
          <p:cNvGrpSpPr/>
          <p:nvPr/>
        </p:nvGrpSpPr>
        <p:grpSpPr>
          <a:xfrm>
            <a:off x="3505200" y="2911475"/>
            <a:ext cx="1523999" cy="1660524"/>
            <a:chOff x="2592" y="576"/>
            <a:chExt cx="959" cy="1045"/>
          </a:xfrm>
        </p:grpSpPr>
        <p:pic>
          <p:nvPicPr>
            <p:cNvPr descr="MCj03482050000[1]" id="422" name="Shape 4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92" y="576"/>
              <a:ext cx="959" cy="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3" name="Shape 423"/>
            <p:cNvSpPr txBox="1"/>
            <p:nvPr/>
          </p:nvSpPr>
          <p:spPr>
            <a:xfrm>
              <a:off x="2928" y="1200"/>
              <a:ext cx="576" cy="2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GB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TGT</a:t>
              </a:r>
            </a:p>
          </p:txBody>
        </p:sp>
      </p:grpSp>
      <p:sp>
        <p:nvSpPr>
          <p:cNvPr id="424" name="Shape 424"/>
          <p:cNvSpPr/>
          <p:nvPr/>
        </p:nvSpPr>
        <p:spPr>
          <a:xfrm>
            <a:off x="2209800" y="3756025"/>
            <a:ext cx="1828800" cy="739775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425" name="Shape 425"/>
          <p:cNvSpPr/>
          <p:nvPr/>
        </p:nvSpPr>
        <p:spPr>
          <a:xfrm>
            <a:off x="1066800" y="2362200"/>
            <a:ext cx="1828800" cy="7398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XYZ</a:t>
            </a: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Susan is Susan.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CONFIRMED: TGS</a:t>
            </a:r>
          </a:p>
        </p:txBody>
      </p:sp>
      <p:sp>
        <p:nvSpPr>
          <p:cNvPr id="426" name="Shape 426"/>
          <p:cNvSpPr/>
          <p:nvPr/>
        </p:nvSpPr>
        <p:spPr>
          <a:xfrm>
            <a:off x="2819400" y="152400"/>
            <a:ext cx="3352799" cy="1295400"/>
          </a:xfrm>
          <a:prstGeom prst="wedgeRoundRectCallout">
            <a:avLst>
              <a:gd fmla="val -66051" name="adj1"/>
              <a:gd fmla="val 57843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That’s Susan… again.  Let me determine if she is </a:t>
            </a:r>
            <a:r>
              <a:rPr b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authorized</a:t>
            </a: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use me.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2118875" y="17631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What is a Firewall?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 firewall is a combination of hardware and software components that controls the flow of traffic from one network to another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In many cases a firewall is placed between an internal office network and an external public network such as the Internet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Both incoming and outgoing traffic can be controlled by the firewall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A firewall acts as a gateway or a filter between two networks, network segments or systems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Therefore it provides a unique opportunity to monitor and control the flow of traffic to and from a network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type="title"/>
          </p:nvPr>
        </p:nvSpPr>
        <p:spPr>
          <a:xfrm>
            <a:off x="9144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Disadvantages of Kerberos</a:t>
            </a:r>
          </a:p>
        </p:txBody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entire system depends on the KDC so it must be physically secured and hardened.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KDC is a single point of failure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 of the keys is important, can’t be to short or to long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Must embed Kerberos system calls in each application. 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GB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Centralized Access Control Technologies</a:t>
            </a:r>
          </a:p>
        </p:txBody>
      </p:sp>
      <p:sp>
        <p:nvSpPr>
          <p:cNvPr id="438" name="Shape 4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will talk about each of these in the upcoming slides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Radius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TACACS, TACACS+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Diameter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Radius</a:t>
            </a:r>
          </a:p>
        </p:txBody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Initially developed by Livingston to authenticate modem users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Access Server sends credentials to Radius server.  Which sends back authorization and connection parameters (IP address etc) (see diagram on 224)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use multiple authentication type (PAP, CHAP, EAP)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UDP port 1812 , and auditing 1813*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Sends Attribute Value Pair (Ex. IP=192.168.1.1)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Access server notifies Radius server on disconnect (for auditing)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is radius used for</a:t>
            </a:r>
          </a:p>
        </p:txBody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 access 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Dial up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VLAN provisioning</a:t>
            </a:r>
          </a:p>
          <a:p>
            <a:pPr indent="-2857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address assignment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Radius benefits</a:t>
            </a:r>
          </a:p>
        </p:txBody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been around, a lot of vendor support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Radius issues</a:t>
            </a:r>
          </a:p>
        </p:txBody>
      </p:sp>
      <p:sp>
        <p:nvSpPr>
          <p:cNvPr id="462" name="Shape 46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Radius can share symmetric key between NAS and Radius server, but does not encrypt attribute value pairs, only user info. This could provide info to people doing reconnaissance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PAP password go clear text from dial up user to NAS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TACACS(+) </a:t>
            </a:r>
          </a:p>
        </p:txBody>
      </p:sp>
      <p:sp>
        <p:nvSpPr>
          <p:cNvPr id="468" name="Shape 46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 uses fixed passwords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 uses TCP or UDP port 49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 is old (1990) TACACS+ replaces it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TACACS+ can support one time passwords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the same functionality of Radius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TACACS+ uses TCP port 49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TACACS+ benefits</a:t>
            </a:r>
          </a:p>
        </p:txBody>
      </p:sp>
      <p:sp>
        <p:nvSpPr>
          <p:cNvPr id="474" name="Shape 47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TCP? Is this a benefit? Discuss…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Encrypts ALL traffic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TACACS+ separates each AAA function.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example can use AD for authentication (radius can actually do this too.. But you have to write plug-ins)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more AVP pairs than Radius, more flexible</a:t>
            </a:r>
          </a:p>
        </p:txBody>
      </p:sp>
      <p:cxnSp>
        <p:nvCxnSpPr>
          <p:cNvPr id="475" name="Shape 475"/>
          <p:cNvCxnSpPr>
            <a:endCxn id="476" idx="1"/>
          </p:cNvCxnSpPr>
          <p:nvPr/>
        </p:nvCxnSpPr>
        <p:spPr>
          <a:xfrm flipH="1" rot="10800000">
            <a:off x="5599125" y="2344700"/>
            <a:ext cx="9345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76" name="Shape 476"/>
          <p:cNvSpPr txBox="1"/>
          <p:nvPr/>
        </p:nvSpPr>
        <p:spPr>
          <a:xfrm>
            <a:off x="6533625" y="2085200"/>
            <a:ext cx="24483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authentication, authorization and accounting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Diameter </a:t>
            </a:r>
          </a:p>
        </p:txBody>
      </p:sp>
      <p:sp>
        <p:nvSpPr>
          <p:cNvPr id="482" name="Shape 48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Builds upon Radius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Similar functionality to Radius and TACACS+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Backwards compatible with Radius (book is wrong) but is similar and an upgrade path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TCP, or </a:t>
            </a:r>
            <a:r>
              <a:rPr lang="en-GB"/>
              <a:t>SCTP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Diameter benefits</a:t>
            </a:r>
          </a:p>
        </p:txBody>
      </p:sp>
      <p:sp>
        <p:nvSpPr>
          <p:cNvPr id="488" name="Shape 48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Diameter </a:t>
            </a:r>
            <a:r>
              <a:rPr lang="en-GB"/>
              <a:t>we</a:t>
            </a: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can connect to the NAS (i.e.. Could say kick user off now). Radius servers only respond to client requests. 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a lot more AVP pairs (2^32 rather than 2^8)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Shape 489"/>
          <p:cNvSpPr txBox="1"/>
          <p:nvPr/>
        </p:nvSpPr>
        <p:spPr>
          <a:xfrm>
            <a:off x="6703525" y="1081200"/>
            <a:ext cx="44484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 Access Server</a:t>
            </a:r>
          </a:p>
        </p:txBody>
      </p:sp>
      <p:cxnSp>
        <p:nvCxnSpPr>
          <p:cNvPr id="490" name="Shape 490"/>
          <p:cNvCxnSpPr/>
          <p:nvPr/>
        </p:nvCxnSpPr>
        <p:spPr>
          <a:xfrm flipH="1" rot="10800000">
            <a:off x="7468125" y="1351500"/>
            <a:ext cx="69600" cy="3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1901600" y="13871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What is a Firewall?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536625"/>
            <a:ext cx="36192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Most firewalls are used to protect an internal network from the Internet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700" y="2462617"/>
            <a:ext cx="5124201" cy="285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Are ACLs?</a:t>
            </a:r>
          </a:p>
        </p:txBody>
      </p:sp>
      <p:sp>
        <p:nvSpPr>
          <p:cNvPr id="496" name="Shape 49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4000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ACL is a list of instructions that tells a router what type of packets to permit or deny.</a:t>
            </a:r>
          </a:p>
          <a:p>
            <a:pPr indent="-234950" lvl="2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must configure an ACL before a router will deny packets.  Otherwise, the router will accept and forward all packets as long as the link is up.</a:t>
            </a:r>
          </a:p>
          <a:p>
            <a:pPr indent="-234950" lvl="2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permit or deny packets based upon such thing as:</a:t>
            </a:r>
          </a:p>
          <a:p>
            <a:pPr indent="-234950" lvl="3" marL="10858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 address</a:t>
            </a:r>
          </a:p>
          <a:p>
            <a:pPr indent="-234950" lvl="3" marL="10858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Destination address</a:t>
            </a:r>
          </a:p>
          <a:p>
            <a:pPr indent="-234950" lvl="3" marL="10858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Layer protocols (e.g. TCP &amp; UDP port numbers)</a:t>
            </a:r>
          </a:p>
          <a:p>
            <a:pPr indent="-234950" lvl="2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ACLs can be written for all supported routed protocols.  However, each routed protocol configured on an interface would need a different ACL to filter traffic.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Testing Packets with ACLs</a:t>
            </a:r>
          </a:p>
        </p:txBody>
      </p:sp>
      <p:sp>
        <p:nvSpPr>
          <p:cNvPr id="502" name="Shape 502"/>
          <p:cNvSpPr txBox="1"/>
          <p:nvPr>
            <p:ph idx="1" type="body"/>
          </p:nvPr>
        </p:nvSpPr>
        <p:spPr>
          <a:xfrm>
            <a:off x="-104775" y="1425575"/>
            <a:ext cx="8778875" cy="529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4000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determine whether a packet is to be permitted or denied, it is tested against the ACL statements </a:t>
            </a:r>
            <a:r>
              <a:rPr b="0" i="0" lang="en-GB" sz="2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sequential order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indent="-234950" lvl="2" marL="7429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a statement “matches,” no more statements are evaluated.  The packet is either permitted or denied.</a:t>
            </a:r>
          </a:p>
          <a:p>
            <a:pPr indent="-285750" lvl="1" marL="4000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an implicit “deny any” statement at the end of the ACL</a:t>
            </a:r>
          </a:p>
          <a:p>
            <a:pPr indent="-234950" lvl="2" marL="7429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a packet does not match any of the statements in the ACL, it is dropped.</a:t>
            </a:r>
          </a:p>
          <a:p>
            <a:pPr indent="-285750" lvl="1" marL="4000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ACLs are created in real-time.  This means you cannot return later and update an ACL.  It must be completely rewritten.</a:t>
            </a:r>
          </a:p>
          <a:p>
            <a:pPr indent="-234950" lvl="2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a good idea to use a text editor to write an ACL instead of configuring it directly on the router.  That way, changes and corrections can be made before you “Paste to Host” in HyperTerm.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a Router Uses an ACL (outbound)</a:t>
            </a:r>
          </a:p>
        </p:txBody>
      </p:sp>
      <p:sp>
        <p:nvSpPr>
          <p:cNvPr id="508" name="Shape 508"/>
          <p:cNvSpPr txBox="1"/>
          <p:nvPr>
            <p:ph idx="1" type="body"/>
          </p:nvPr>
        </p:nvSpPr>
        <p:spPr>
          <a:xfrm>
            <a:off x="228600" y="1558925"/>
            <a:ext cx="7916863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4000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to see if packet is routable. If so, look up route in routing table</a:t>
            </a:r>
          </a:p>
          <a:p>
            <a:pPr indent="-285750" lvl="1" marL="4000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for an ACL for the outbound interface</a:t>
            </a:r>
          </a:p>
          <a:p>
            <a:pPr indent="-285750" lvl="1" marL="4000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no ACL, switch the packet out the destination interface</a:t>
            </a:r>
          </a:p>
          <a:p>
            <a:pPr indent="-285750" lvl="1" marL="4000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an ACL, check the packet against the ACL statements sequentially--denying or permitting based on a matched condition.</a:t>
            </a:r>
          </a:p>
          <a:p>
            <a:pPr indent="-285750" lvl="1" marL="4000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no statement matches, what happens?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>
            <p:ph type="title"/>
          </p:nvPr>
        </p:nvSpPr>
        <p:spPr>
          <a:xfrm>
            <a:off x="427037" y="324643"/>
            <a:ext cx="8610599" cy="407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Outbound Standard ACL Process</a:t>
            </a:r>
          </a:p>
        </p:txBody>
      </p:sp>
      <p:sp>
        <p:nvSpPr>
          <p:cNvPr id="514" name="Shape 514"/>
          <p:cNvSpPr/>
          <p:nvPr/>
        </p:nvSpPr>
        <p:spPr>
          <a:xfrm>
            <a:off x="166688" y="1987550"/>
            <a:ext cx="2084387" cy="3651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Outgoing Packet</a:t>
            </a:r>
          </a:p>
        </p:txBody>
      </p:sp>
      <p:sp>
        <p:nvSpPr>
          <p:cNvPr id="515" name="Shape 515"/>
          <p:cNvSpPr/>
          <p:nvPr/>
        </p:nvSpPr>
        <p:spPr>
          <a:xfrm>
            <a:off x="2668588" y="1827213"/>
            <a:ext cx="1828800" cy="685799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route table lookup</a:t>
            </a:r>
          </a:p>
        </p:txBody>
      </p:sp>
      <p:sp>
        <p:nvSpPr>
          <p:cNvPr id="516" name="Shape 516"/>
          <p:cNvSpPr/>
          <p:nvPr/>
        </p:nvSpPr>
        <p:spPr>
          <a:xfrm>
            <a:off x="4967287" y="1827213"/>
            <a:ext cx="1828800" cy="685799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ACL on interface?</a:t>
            </a:r>
          </a:p>
        </p:txBody>
      </p:sp>
      <p:sp>
        <p:nvSpPr>
          <p:cNvPr id="517" name="Shape 517"/>
          <p:cNvSpPr/>
          <p:nvPr/>
        </p:nvSpPr>
        <p:spPr>
          <a:xfrm>
            <a:off x="4832350" y="3113088"/>
            <a:ext cx="2079625" cy="822324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Does source address match?</a:t>
            </a:r>
          </a:p>
        </p:txBody>
      </p:sp>
      <p:sp>
        <p:nvSpPr>
          <p:cNvPr id="518" name="Shape 518"/>
          <p:cNvSpPr/>
          <p:nvPr/>
        </p:nvSpPr>
        <p:spPr>
          <a:xfrm>
            <a:off x="1068387" y="3246438"/>
            <a:ext cx="2492374" cy="54768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entry in list</a:t>
            </a:r>
          </a:p>
        </p:txBody>
      </p:sp>
      <p:sp>
        <p:nvSpPr>
          <p:cNvPr id="519" name="Shape 519"/>
          <p:cNvSpPr/>
          <p:nvPr/>
        </p:nvSpPr>
        <p:spPr>
          <a:xfrm>
            <a:off x="2863850" y="4251325"/>
            <a:ext cx="1393825" cy="639762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entries?</a:t>
            </a:r>
          </a:p>
        </p:txBody>
      </p:sp>
      <p:sp>
        <p:nvSpPr>
          <p:cNvPr id="520" name="Shape 520"/>
          <p:cNvSpPr/>
          <p:nvPr/>
        </p:nvSpPr>
        <p:spPr>
          <a:xfrm>
            <a:off x="4852987" y="4687887"/>
            <a:ext cx="2057400" cy="50165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 condition</a:t>
            </a:r>
          </a:p>
        </p:txBody>
      </p:sp>
      <p:sp>
        <p:nvSpPr>
          <p:cNvPr id="521" name="Shape 521"/>
          <p:cNvSpPr/>
          <p:nvPr/>
        </p:nvSpPr>
        <p:spPr>
          <a:xfrm>
            <a:off x="6448425" y="5605462"/>
            <a:ext cx="1485899" cy="479425"/>
          </a:xfrm>
          <a:prstGeom prst="rect">
            <a:avLst/>
          </a:prstGeom>
          <a:solidFill>
            <a:srgbClr val="FFFF00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Permit</a:t>
            </a:r>
          </a:p>
        </p:txBody>
      </p:sp>
      <p:sp>
        <p:nvSpPr>
          <p:cNvPr id="522" name="Shape 522"/>
          <p:cNvSpPr/>
          <p:nvPr/>
        </p:nvSpPr>
        <p:spPr>
          <a:xfrm>
            <a:off x="4541837" y="5605462"/>
            <a:ext cx="1485899" cy="479425"/>
          </a:xfrm>
          <a:prstGeom prst="rect">
            <a:avLst/>
          </a:prstGeom>
          <a:solidFill>
            <a:srgbClr val="FFFF00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Deny</a:t>
            </a:r>
          </a:p>
        </p:txBody>
      </p:sp>
      <p:cxnSp>
        <p:nvCxnSpPr>
          <p:cNvPr id="523" name="Shape 523"/>
          <p:cNvCxnSpPr>
            <a:stCxn id="514" idx="3"/>
            <a:endCxn id="515" idx="1"/>
          </p:cNvCxnSpPr>
          <p:nvPr/>
        </p:nvCxnSpPr>
        <p:spPr>
          <a:xfrm>
            <a:off x="2251075" y="2170112"/>
            <a:ext cx="4176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524" name="Shape 524"/>
          <p:cNvCxnSpPr>
            <a:stCxn id="515" idx="3"/>
            <a:endCxn id="516" idx="1"/>
          </p:cNvCxnSpPr>
          <p:nvPr/>
        </p:nvCxnSpPr>
        <p:spPr>
          <a:xfrm>
            <a:off x="4497388" y="2170113"/>
            <a:ext cx="46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525" name="Shape 525"/>
          <p:cNvCxnSpPr>
            <a:stCxn id="516" idx="3"/>
            <a:endCxn id="521" idx="0"/>
          </p:cNvCxnSpPr>
          <p:nvPr/>
        </p:nvCxnSpPr>
        <p:spPr>
          <a:xfrm>
            <a:off x="6796087" y="2170113"/>
            <a:ext cx="395400" cy="3435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26" name="Shape 526"/>
          <p:cNvCxnSpPr/>
          <p:nvPr/>
        </p:nvCxnSpPr>
        <p:spPr>
          <a:xfrm>
            <a:off x="5143500" y="3954462"/>
            <a:ext cx="0" cy="411161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Shape 527"/>
          <p:cNvCxnSpPr/>
          <p:nvPr/>
        </p:nvCxnSpPr>
        <p:spPr>
          <a:xfrm rot="10800000">
            <a:off x="4251324" y="4365625"/>
            <a:ext cx="9144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528" name="Shape 528"/>
          <p:cNvCxnSpPr>
            <a:stCxn id="519" idx="2"/>
            <a:endCxn id="522" idx="1"/>
          </p:cNvCxnSpPr>
          <p:nvPr/>
        </p:nvCxnSpPr>
        <p:spPr>
          <a:xfrm flipH="1" rot="-5400000">
            <a:off x="3574262" y="4877587"/>
            <a:ext cx="954000" cy="9810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29" name="Shape 529"/>
          <p:cNvCxnSpPr>
            <a:stCxn id="519" idx="1"/>
            <a:endCxn id="518" idx="2"/>
          </p:cNvCxnSpPr>
          <p:nvPr/>
        </p:nvCxnSpPr>
        <p:spPr>
          <a:xfrm rot="10800000">
            <a:off x="2314550" y="3794206"/>
            <a:ext cx="549300" cy="7770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30" name="Shape 530"/>
          <p:cNvCxnSpPr>
            <a:stCxn id="518" idx="3"/>
            <a:endCxn id="517" idx="1"/>
          </p:cNvCxnSpPr>
          <p:nvPr/>
        </p:nvCxnSpPr>
        <p:spPr>
          <a:xfrm>
            <a:off x="3560762" y="3520281"/>
            <a:ext cx="1271700" cy="3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  <p:grpSp>
        <p:nvGrpSpPr>
          <p:cNvPr id="531" name="Shape 531"/>
          <p:cNvGrpSpPr/>
          <p:nvPr/>
        </p:nvGrpSpPr>
        <p:grpSpPr>
          <a:xfrm>
            <a:off x="5418138" y="5189537"/>
            <a:ext cx="1165225" cy="433387"/>
            <a:chOff x="3413" y="3268"/>
            <a:chExt cx="734" cy="273"/>
          </a:xfrm>
        </p:grpSpPr>
        <p:cxnSp>
          <p:nvCxnSpPr>
            <p:cNvPr id="532" name="Shape 532"/>
            <p:cNvCxnSpPr/>
            <p:nvPr/>
          </p:nvCxnSpPr>
          <p:spPr>
            <a:xfrm>
              <a:off x="3413" y="3268"/>
              <a:ext cx="0" cy="259"/>
            </a:xfrm>
            <a:prstGeom prst="straightConnector1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lg" w="lg" type="triangle"/>
            </a:ln>
          </p:spPr>
        </p:cxnSp>
        <p:cxnSp>
          <p:nvCxnSpPr>
            <p:cNvPr id="533" name="Shape 533"/>
            <p:cNvCxnSpPr/>
            <p:nvPr/>
          </p:nvCxnSpPr>
          <p:spPr>
            <a:xfrm>
              <a:off x="4147" y="3268"/>
              <a:ext cx="0" cy="273"/>
            </a:xfrm>
            <a:prstGeom prst="straightConnector1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lg" w="lg" type="triangle"/>
            </a:ln>
          </p:spPr>
        </p:cxnSp>
      </p:grpSp>
      <p:sp>
        <p:nvSpPr>
          <p:cNvPr id="534" name="Shape 534"/>
          <p:cNvSpPr txBox="1"/>
          <p:nvPr/>
        </p:nvSpPr>
        <p:spPr>
          <a:xfrm>
            <a:off x="4594225" y="4022725"/>
            <a:ext cx="660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</a:p>
        </p:txBody>
      </p:sp>
      <p:sp>
        <p:nvSpPr>
          <p:cNvPr id="535" name="Shape 535"/>
          <p:cNvSpPr txBox="1"/>
          <p:nvPr/>
        </p:nvSpPr>
        <p:spPr>
          <a:xfrm>
            <a:off x="3471862" y="4872037"/>
            <a:ext cx="660400" cy="3667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</a:p>
        </p:txBody>
      </p:sp>
      <p:sp>
        <p:nvSpPr>
          <p:cNvPr id="536" name="Shape 536"/>
          <p:cNvSpPr txBox="1"/>
          <p:nvPr/>
        </p:nvSpPr>
        <p:spPr>
          <a:xfrm>
            <a:off x="6704013" y="1827213"/>
            <a:ext cx="660400" cy="3667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</a:p>
        </p:txBody>
      </p:sp>
      <p:sp>
        <p:nvSpPr>
          <p:cNvPr id="537" name="Shape 537"/>
          <p:cNvSpPr txBox="1"/>
          <p:nvPr/>
        </p:nvSpPr>
        <p:spPr>
          <a:xfrm>
            <a:off x="2246313" y="4232275"/>
            <a:ext cx="660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</a:p>
        </p:txBody>
      </p:sp>
      <p:sp>
        <p:nvSpPr>
          <p:cNvPr id="538" name="Shape 538"/>
          <p:cNvSpPr txBox="1"/>
          <p:nvPr/>
        </p:nvSpPr>
        <p:spPr>
          <a:xfrm>
            <a:off x="5837237" y="4048125"/>
            <a:ext cx="660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</a:p>
        </p:txBody>
      </p:sp>
      <p:sp>
        <p:nvSpPr>
          <p:cNvPr id="539" name="Shape 539"/>
          <p:cNvSpPr txBox="1"/>
          <p:nvPr/>
        </p:nvSpPr>
        <p:spPr>
          <a:xfrm>
            <a:off x="5838825" y="2560638"/>
            <a:ext cx="660400" cy="3667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</a:p>
        </p:txBody>
      </p:sp>
      <p:sp>
        <p:nvSpPr>
          <p:cNvPr id="540" name="Shape 540"/>
          <p:cNvSpPr txBox="1"/>
          <p:nvPr/>
        </p:nvSpPr>
        <p:spPr>
          <a:xfrm>
            <a:off x="4368800" y="6083300"/>
            <a:ext cx="1870074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ICMP Message</a:t>
            </a:r>
          </a:p>
        </p:txBody>
      </p:sp>
      <p:sp>
        <p:nvSpPr>
          <p:cNvPr id="541" name="Shape 541"/>
          <p:cNvSpPr txBox="1"/>
          <p:nvPr/>
        </p:nvSpPr>
        <p:spPr>
          <a:xfrm>
            <a:off x="6289675" y="6083300"/>
            <a:ext cx="1870074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Forward Packet</a:t>
            </a:r>
          </a:p>
        </p:txBody>
      </p:sp>
      <p:cxnSp>
        <p:nvCxnSpPr>
          <p:cNvPr id="542" name="Shape 542"/>
          <p:cNvCxnSpPr/>
          <p:nvPr/>
        </p:nvCxnSpPr>
        <p:spPr>
          <a:xfrm>
            <a:off x="5807075" y="2514600"/>
            <a:ext cx="0" cy="593724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543" name="Shape 543"/>
          <p:cNvCxnSpPr/>
          <p:nvPr/>
        </p:nvCxnSpPr>
        <p:spPr>
          <a:xfrm>
            <a:off x="5807075" y="3932237"/>
            <a:ext cx="0" cy="73025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Shape 548"/>
          <p:cNvGrpSpPr/>
          <p:nvPr/>
        </p:nvGrpSpPr>
        <p:grpSpPr>
          <a:xfrm>
            <a:off x="549275" y="2492374"/>
            <a:ext cx="7726363" cy="3841750"/>
            <a:chOff x="346" y="1569"/>
            <a:chExt cx="4867" cy="2420"/>
          </a:xfrm>
        </p:grpSpPr>
        <p:sp>
          <p:nvSpPr>
            <p:cNvPr id="549" name="Shape 549"/>
            <p:cNvSpPr/>
            <p:nvPr/>
          </p:nvSpPr>
          <p:spPr>
            <a:xfrm>
              <a:off x="346" y="1569"/>
              <a:ext cx="4852" cy="10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Shape 550"/>
            <p:cNvSpPr/>
            <p:nvPr/>
          </p:nvSpPr>
          <p:spPr>
            <a:xfrm>
              <a:off x="359" y="3126"/>
              <a:ext cx="4853" cy="86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1" name="Shape 551"/>
          <p:cNvSpPr txBox="1"/>
          <p:nvPr>
            <p:ph idx="1" type="body"/>
          </p:nvPr>
        </p:nvSpPr>
        <p:spPr>
          <a:xfrm>
            <a:off x="0" y="1209675"/>
            <a:ext cx="85344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454025" lvl="0" marL="4540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the ACL statements sequentially in global configuration mode.</a:t>
            </a:r>
          </a:p>
          <a:p>
            <a:pPr indent="-285750" lvl="1" marL="8572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Router(config)#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 </a:t>
            </a:r>
            <a:r>
              <a:rPr b="0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{permit/deny} </a:t>
            </a:r>
            <a:r>
              <a:rPr b="0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{test-conditions}</a:t>
            </a:r>
          </a:p>
          <a:p>
            <a:pPr indent="-285750" lvl="1" marL="8572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Lab-D(config)#access-list 1 deny 192.5.5.10 0.0.0.0</a:t>
            </a:r>
          </a:p>
          <a:p>
            <a:pPr indent="-454025" lvl="0" marL="454025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 the ACL to one or more interfaces in interface configuration mode.</a:t>
            </a:r>
          </a:p>
          <a:p>
            <a:pPr indent="-285750" lvl="1" marL="8572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Router(config-if)#{protocol}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access-group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{in/out}</a:t>
            </a:r>
          </a:p>
          <a:p>
            <a:pPr indent="-285750" lvl="1" marL="857250" marR="0" rtl="0" algn="l">
              <a:spcBef>
                <a:spcPts val="480"/>
              </a:spcBef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Lab-D(config-if)#ip access-group 1 out</a:t>
            </a:r>
          </a:p>
        </p:txBody>
      </p:sp>
      <p:sp>
        <p:nvSpPr>
          <p:cNvPr id="552" name="Shape 552"/>
          <p:cNvSpPr txBox="1"/>
          <p:nvPr>
            <p:ph type="title"/>
          </p:nvPr>
        </p:nvSpPr>
        <p:spPr>
          <a:xfrm>
            <a:off x="1096391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Two Basic Tasks (Standard ACL)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/>
          <p:nvPr>
            <p:ph type="title"/>
          </p:nvPr>
        </p:nvSpPr>
        <p:spPr>
          <a:xfrm>
            <a:off x="9144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1" lang="en-GB" sz="340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1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parameter</a:t>
            </a:r>
          </a:p>
        </p:txBody>
      </p:sp>
      <p:sp>
        <p:nvSpPr>
          <p:cNvPr id="558" name="Shape 558"/>
          <p:cNvSpPr txBox="1"/>
          <p:nvPr>
            <p:ph idx="1" type="body"/>
          </p:nvPr>
        </p:nvSpPr>
        <p:spPr>
          <a:xfrm>
            <a:off x="228600" y="1558925"/>
            <a:ext cx="8602663" cy="157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ACLs come in many types.  The </a:t>
            </a:r>
            <a:r>
              <a:rPr b="1" i="1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specifies what types.</a:t>
            </a:r>
          </a:p>
          <a:p>
            <a:pPr indent="-2857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table below shows common access list types.</a:t>
            </a:r>
          </a:p>
        </p:txBody>
      </p:sp>
      <p:graphicFrame>
        <p:nvGraphicFramePr>
          <p:cNvPr id="559" name="Shape 559"/>
          <p:cNvGraphicFramePr/>
          <p:nvPr/>
        </p:nvGraphicFramePr>
        <p:xfrm>
          <a:off x="1955800" y="314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{C8450A8B-9AA1-451A-ADE3-AAE09F6DEA0E}</a:tableStyleId>
              </a:tblPr>
              <a:tblGrid>
                <a:gridCol w="2362200"/>
                <a:gridCol w="2794000"/>
              </a:tblGrid>
              <a:tr h="438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chemeClr val="lt1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ACL Type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chemeClr val="lt1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ACL Number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2"/>
                    </a:solidFill>
                  </a:tcPr>
                </a:tc>
              </a:tr>
              <a:tr h="436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IP Standard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 to 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38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IP Extended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100 to 199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36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AppleTalk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600 to 699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38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IPX Standard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800 to 899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36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IPX Extended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900 to 999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38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IPX SAP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1000 to 1099</a:t>
                      </a: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560" name="Shape 560"/>
          <p:cNvSpPr txBox="1"/>
          <p:nvPr/>
        </p:nvSpPr>
        <p:spPr>
          <a:xfrm>
            <a:off x="0" y="6491287"/>
            <a:ext cx="9144000" cy="35877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Router(config)#</a:t>
            </a:r>
            <a:r>
              <a:rPr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 </a:t>
            </a:r>
            <a:r>
              <a:rPr i="1" lang="en-GB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{permit/deny}</a:t>
            </a:r>
            <a:r>
              <a:rPr b="0" i="1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{test-conditions}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0" lang="en-GB" sz="440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permit/deny</a:t>
            </a: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parameter</a:t>
            </a:r>
          </a:p>
        </p:txBody>
      </p:sp>
      <p:sp>
        <p:nvSpPr>
          <p:cNvPr id="566" name="Shape 566"/>
          <p:cNvSpPr txBox="1"/>
          <p:nvPr>
            <p:ph idx="1" type="body"/>
          </p:nvPr>
        </p:nvSpPr>
        <p:spPr>
          <a:xfrm>
            <a:off x="377301" y="125397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After you’ve typed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chosen the correct </a:t>
            </a:r>
            <a:r>
              <a:rPr b="1" i="1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you type either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permit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deny</a:t>
            </a:r>
            <a:r>
              <a:rPr b="1" i="0" lang="en-GB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depending on the action you wish to take.</a:t>
            </a:r>
          </a:p>
        </p:txBody>
      </p:sp>
      <p:grpSp>
        <p:nvGrpSpPr>
          <p:cNvPr id="567" name="Shape 567"/>
          <p:cNvGrpSpPr/>
          <p:nvPr/>
        </p:nvGrpSpPr>
        <p:grpSpPr>
          <a:xfrm>
            <a:off x="2493962" y="3890963"/>
            <a:ext cx="4110036" cy="752475"/>
            <a:chOff x="1571" y="2451"/>
            <a:chExt cx="2588" cy="474"/>
          </a:xfrm>
        </p:grpSpPr>
        <p:sp>
          <p:nvSpPr>
            <p:cNvPr id="568" name="Shape 568"/>
            <p:cNvSpPr/>
            <p:nvPr/>
          </p:nvSpPr>
          <p:spPr>
            <a:xfrm>
              <a:off x="1670" y="2451"/>
              <a:ext cx="935" cy="301"/>
            </a:xfrm>
            <a:prstGeom prst="rect">
              <a:avLst/>
            </a:prstGeom>
            <a:solidFill>
              <a:srgbClr val="FFFF00"/>
            </a:solidFill>
            <a:ln cap="flat" cmpd="sng" w="38100">
              <a:solidFill>
                <a:srgbClr val="00000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Permit</a:t>
              </a:r>
            </a:p>
          </p:txBody>
        </p:sp>
        <p:sp>
          <p:nvSpPr>
            <p:cNvPr id="569" name="Shape 569"/>
            <p:cNvSpPr/>
            <p:nvPr/>
          </p:nvSpPr>
          <p:spPr>
            <a:xfrm>
              <a:off x="3090" y="2451"/>
              <a:ext cx="935" cy="301"/>
            </a:xfrm>
            <a:prstGeom prst="rect">
              <a:avLst/>
            </a:prstGeom>
            <a:solidFill>
              <a:srgbClr val="FFFF00"/>
            </a:solidFill>
            <a:ln cap="flat" cmpd="sng" w="38100">
              <a:solidFill>
                <a:srgbClr val="00000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Deny</a:t>
              </a:r>
            </a:p>
          </p:txBody>
        </p:sp>
        <p:sp>
          <p:nvSpPr>
            <p:cNvPr id="570" name="Shape 570"/>
            <p:cNvSpPr txBox="1"/>
            <p:nvPr/>
          </p:nvSpPr>
          <p:spPr>
            <a:xfrm>
              <a:off x="2981" y="2752"/>
              <a:ext cx="1178" cy="1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ICMP Message</a:t>
              </a:r>
            </a:p>
          </p:txBody>
        </p:sp>
        <p:sp>
          <p:nvSpPr>
            <p:cNvPr id="571" name="Shape 571"/>
            <p:cNvSpPr txBox="1"/>
            <p:nvPr/>
          </p:nvSpPr>
          <p:spPr>
            <a:xfrm>
              <a:off x="1571" y="2752"/>
              <a:ext cx="1178" cy="1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GB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Forward Packet</a:t>
              </a:r>
            </a:p>
          </p:txBody>
        </p:sp>
      </p:grpSp>
      <p:sp>
        <p:nvSpPr>
          <p:cNvPr id="572" name="Shape 572"/>
          <p:cNvSpPr txBox="1"/>
          <p:nvPr/>
        </p:nvSpPr>
        <p:spPr>
          <a:xfrm>
            <a:off x="0" y="5741326"/>
            <a:ext cx="9144000" cy="35877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Router(config)#</a:t>
            </a:r>
            <a:r>
              <a:rPr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 </a:t>
            </a:r>
            <a:r>
              <a:rPr b="0" i="1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{permit/deny}</a:t>
            </a:r>
            <a:r>
              <a:rPr b="0" i="1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{test-conditions}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1" lang="en-GB" sz="340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{test-conditions}</a:t>
            </a:r>
            <a:r>
              <a:rPr b="0" i="1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parameter</a:t>
            </a:r>
          </a:p>
        </p:txBody>
      </p:sp>
      <p:sp>
        <p:nvSpPr>
          <p:cNvPr id="578" name="Shape 578"/>
          <p:cNvSpPr txBox="1"/>
          <p:nvPr>
            <p:ph idx="1" type="body"/>
          </p:nvPr>
        </p:nvSpPr>
        <p:spPr>
          <a:xfrm>
            <a:off x="228600" y="1558925"/>
            <a:ext cx="8602663" cy="3627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the {test conditions} portion of the ACL, you will specify various parameters depending on the type of access list.</a:t>
            </a: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Common to most access lists is the source address’ ip mask and wildcard mask.</a:t>
            </a: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source address can be a subnet, a range of addresses, or a single host.  It is also referred to as the ip mask because the wildcard mask uses the source address to check bits.</a:t>
            </a:r>
          </a:p>
          <a:p>
            <a:pPr indent="-2857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wildcard mask tells the router what bits to check.  We will spend some time now learning its function.</a:t>
            </a:r>
          </a:p>
        </p:txBody>
      </p:sp>
      <p:sp>
        <p:nvSpPr>
          <p:cNvPr id="579" name="Shape 579"/>
          <p:cNvSpPr txBox="1"/>
          <p:nvPr/>
        </p:nvSpPr>
        <p:spPr>
          <a:xfrm>
            <a:off x="0" y="6491287"/>
            <a:ext cx="9144000" cy="35877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Router(config)#</a:t>
            </a:r>
            <a:r>
              <a:rPr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 </a:t>
            </a:r>
            <a:r>
              <a:rPr b="0" i="1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{permit/deny}</a:t>
            </a:r>
            <a:r>
              <a:rPr i="1" lang="en-GB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{test-conditions}</a:t>
            </a:r>
          </a:p>
        </p:txBody>
      </p:sp>
      <p:sp>
        <p:nvSpPr>
          <p:cNvPr id="580" name="Shape 580"/>
          <p:cNvSpPr/>
          <p:nvPr/>
        </p:nvSpPr>
        <p:spPr>
          <a:xfrm>
            <a:off x="960437" y="5646737"/>
            <a:ext cx="6469061" cy="708024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Lab-A(config)#access-list 1 deny  192.5.5.10  0.0.0.0</a:t>
            </a:r>
          </a:p>
        </p:txBody>
      </p:sp>
      <p:sp>
        <p:nvSpPr>
          <p:cNvPr id="581" name="Shape 581"/>
          <p:cNvSpPr/>
          <p:nvPr/>
        </p:nvSpPr>
        <p:spPr>
          <a:xfrm rot="5400000">
            <a:off x="4455287" y="5162255"/>
            <a:ext cx="293700" cy="1098600"/>
          </a:xfrm>
          <a:prstGeom prst="leftBrace">
            <a:avLst>
              <a:gd fmla="val 31171" name="adj1"/>
              <a:gd fmla="val 5000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Shape 582"/>
          <p:cNvSpPr txBox="1"/>
          <p:nvPr/>
        </p:nvSpPr>
        <p:spPr>
          <a:xfrm>
            <a:off x="4084637" y="5260296"/>
            <a:ext cx="17367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25000"/>
              </a:lnSpc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ip mask</a:t>
            </a:r>
          </a:p>
        </p:txBody>
      </p:sp>
      <p:sp>
        <p:nvSpPr>
          <p:cNvPr id="583" name="Shape 583"/>
          <p:cNvSpPr/>
          <p:nvPr/>
        </p:nvSpPr>
        <p:spPr>
          <a:xfrm rot="5400000">
            <a:off x="5351175" y="5364900"/>
            <a:ext cx="293700" cy="693300"/>
          </a:xfrm>
          <a:prstGeom prst="leftBrace">
            <a:avLst>
              <a:gd fmla="val 22117" name="adj1"/>
              <a:gd fmla="val 5000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Shape 584"/>
          <p:cNvSpPr txBox="1"/>
          <p:nvPr/>
        </p:nvSpPr>
        <p:spPr>
          <a:xfrm>
            <a:off x="4983852" y="5264625"/>
            <a:ext cx="2199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25000"/>
              </a:lnSpc>
              <a:spcBef>
                <a:spcPts val="0"/>
              </a:spcBef>
              <a:buSzPct val="25000"/>
              <a:buNone/>
            </a:pPr>
            <a:r>
              <a:rPr lang="en-GB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en-GB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ildcard mask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>
            <p:ph type="title"/>
          </p:nvPr>
        </p:nvSpPr>
        <p:spPr>
          <a:xfrm>
            <a:off x="457200" y="274637"/>
            <a:ext cx="8229600" cy="71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Wildcard Mask</a:t>
            </a:r>
          </a:p>
        </p:txBody>
      </p:sp>
      <p:sp>
        <p:nvSpPr>
          <p:cNvPr id="590" name="Shape 590"/>
          <p:cNvSpPr txBox="1"/>
          <p:nvPr>
            <p:ph idx="1" type="body"/>
          </p:nvPr>
        </p:nvSpPr>
        <p:spPr>
          <a:xfrm>
            <a:off x="457200" y="994299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wildcard mask is written to tell the router what bits in the address to match and what bits to ignore.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“0” bit means means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bit position.  A “1” means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ignore 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bit position. 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previous example of 192.5.5.10  0.0.0.0 can be rewritten in binary as: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11000000.00000101.00000101.00001010 (Source address)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00000000.00000000.00000000.00000000 (Wildcard mask)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do all the bits turned off in the wildcard mask tell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the router?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Wildcard Mask</a:t>
            </a:r>
          </a:p>
        </p:txBody>
      </p:sp>
      <p:sp>
        <p:nvSpPr>
          <p:cNvPr id="596" name="Shape 596"/>
          <p:cNvSpPr txBox="1"/>
          <p:nvPr>
            <p:ph idx="1" type="body"/>
          </p:nvPr>
        </p:nvSpPr>
        <p:spPr>
          <a:xfrm>
            <a:off x="228600" y="1558925"/>
            <a:ext cx="8602663" cy="931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table may help:</a:t>
            </a:r>
          </a:p>
        </p:txBody>
      </p:sp>
      <p:grpSp>
        <p:nvGrpSpPr>
          <p:cNvPr id="597" name="Shape 597"/>
          <p:cNvGrpSpPr/>
          <p:nvPr/>
        </p:nvGrpSpPr>
        <p:grpSpPr>
          <a:xfrm>
            <a:off x="1141413" y="2298699"/>
            <a:ext cx="6630986" cy="3959225"/>
            <a:chOff x="719" y="1447"/>
            <a:chExt cx="4176" cy="2494"/>
          </a:xfrm>
        </p:grpSpPr>
        <p:pic>
          <p:nvPicPr>
            <p:cNvPr id="598" name="Shape 59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19" y="1447"/>
              <a:ext cx="4176" cy="24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9" name="Shape 599"/>
            <p:cNvSpPr/>
            <p:nvPr/>
          </p:nvSpPr>
          <p:spPr>
            <a:xfrm>
              <a:off x="906" y="2275"/>
              <a:ext cx="1728" cy="259"/>
            </a:xfrm>
            <a:prstGeom prst="rect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2852575" y="168591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Also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536633"/>
            <a:ext cx="40209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But they can also be used to control traffic flow between any logical or physical network segment.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Cisco (who sell firewalls) suggest that a firewall is placed at every “trust edge”.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899" y="1372633"/>
            <a:ext cx="4543675" cy="4320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Practice</a:t>
            </a:r>
          </a:p>
        </p:txBody>
      </p:sp>
      <p:sp>
        <p:nvSpPr>
          <p:cNvPr id="605" name="Shape 605"/>
          <p:cNvSpPr txBox="1"/>
          <p:nvPr>
            <p:ph idx="1" type="body"/>
          </p:nvPr>
        </p:nvSpPr>
        <p:spPr>
          <a:xfrm>
            <a:off x="457200" y="1014273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to check for all hosts on the network: 192.5.5.0  255.255.255.0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192.5.5.0  0.0.0.255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that this wildcard mask is a mirror image of the default subnet mask for a Class C address.</a:t>
            </a:r>
          </a:p>
          <a:p>
            <a:pPr indent="-2286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WARNING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This is a helpful rule only when looking at whole networks or subnets.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Practice</a:t>
            </a:r>
          </a:p>
        </p:txBody>
      </p:sp>
      <p:sp>
        <p:nvSpPr>
          <p:cNvPr id="611" name="Shape 611"/>
          <p:cNvSpPr txBox="1"/>
          <p:nvPr>
            <p:ph idx="1" type="body"/>
          </p:nvPr>
        </p:nvSpPr>
        <p:spPr>
          <a:xfrm>
            <a:off x="324035" y="1014273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to check for all hosts in the subnet: 192.5.5.32  255.255.255.224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answered 192.5.5.32  0.0.0.31 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0.0.0.31 is the mirror image of  255.255.255.224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look at both in binary:</a:t>
            </a:r>
          </a:p>
          <a:p>
            <a:pPr indent="-228600" lvl="3" marL="16002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–"/>
            </a:pPr>
            <a:r>
              <a:rPr b="0" i="0" lang="en-GB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11111111.11111111.11111111.111</a:t>
            </a: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 (255.255.255.224)</a:t>
            </a:r>
          </a:p>
          <a:p>
            <a:pPr indent="-228600" lvl="3" marL="1600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00000000.00000000.00000000.000</a:t>
            </a:r>
            <a:r>
              <a:rPr b="0" i="0" lang="en-GB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11111</a:t>
            </a: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(0.0.0.31)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prove this wildcard mask will work, let’s look at a host address  within the .32 subnet--192.5.5.55</a:t>
            </a:r>
          </a:p>
          <a:p>
            <a:pPr indent="-228600" lvl="3" marL="1600200" marR="0" rtl="0" algn="l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0" i="0" lang="en-GB" sz="18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11000000.00000101.00000101.001</a:t>
            </a: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10111 (192.5.5.55) host address</a:t>
            </a:r>
          </a:p>
          <a:p>
            <a:pPr indent="-228600" lvl="3" marL="1600200" marR="0" rtl="0" algn="l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0" i="0" lang="en-GB" sz="18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11000000.00000101.00000101.001</a:t>
            </a: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 (192.5.5.32) ip mask</a:t>
            </a:r>
          </a:p>
          <a:p>
            <a:pPr indent="-228600" lvl="3" marL="1600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00000000.00000000.00000000.000</a:t>
            </a:r>
            <a:r>
              <a:rPr b="0" i="0" lang="en-GB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11111</a:t>
            </a:r>
            <a:r>
              <a:rPr b="0" i="0" lang="en-GB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(0.0.0.31) wildcard mask</a:t>
            </a:r>
          </a:p>
          <a:p>
            <a:pPr indent="-2286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Practice</a:t>
            </a:r>
          </a:p>
        </p:txBody>
      </p:sp>
      <p:sp>
        <p:nvSpPr>
          <p:cNvPr id="617" name="Shape 617"/>
          <p:cNvSpPr txBox="1"/>
          <p:nvPr>
            <p:ph idx="1" type="body"/>
          </p:nvPr>
        </p:nvSpPr>
        <p:spPr>
          <a:xfrm>
            <a:off x="162850" y="1049775"/>
            <a:ext cx="88212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some bits were colored blue.  These bits are the bits that must match.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11000000.00000101.00000101.001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10111 (192.5.5.55) host address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11000000.00000101.00000101.001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 (192.5.5.32) ip mask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00000000.00000000.00000000.000</a:t>
            </a:r>
            <a:r>
              <a:rPr b="0" i="0" lang="en-GB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11111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(0.0.0.31) wildcard mask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Remember: a “0” bit in the wildcard mask means check the bit; a “1” bit in the wildcard mask means ignore.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“0”s must match between the address of the packet (192.5.5.55) being filtered and the ip mask configured in the access list (192.5.5.32)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for the subnet 192.5.5.64  with a subnet mask of 255.255.255.192?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 192.5.5.64  0.0.0.63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Shape 62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Practice</a:t>
            </a:r>
          </a:p>
        </p:txBody>
      </p:sp>
      <p:sp>
        <p:nvSpPr>
          <p:cNvPr id="623" name="Shape 623"/>
          <p:cNvSpPr txBox="1"/>
          <p:nvPr>
            <p:ph idx="1" type="body"/>
          </p:nvPr>
        </p:nvSpPr>
        <p:spPr>
          <a:xfrm>
            <a:off x="28575" y="1558925"/>
            <a:ext cx="8602663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for the subnet 172.16.128.0  with a subnet mask of 255.255.128.0?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 172.16.128.0  0.0.127.255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for the subnet 172.16.16.0  with a subnet mask of 255.255.252.0?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 172.16.16.0  0.0.3.255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 ip mask and wildcard mask for the subnet 10.0.8.0  with a subnet mask of 255.255.248.0?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 10.0.8.0  0.0.7.255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a Host Range</a:t>
            </a:r>
          </a:p>
        </p:txBody>
      </p:sp>
      <p:sp>
        <p:nvSpPr>
          <p:cNvPr id="629" name="Shape 629"/>
          <p:cNvSpPr txBox="1"/>
          <p:nvPr>
            <p:ph idx="1" type="body"/>
          </p:nvPr>
        </p:nvSpPr>
        <p:spPr>
          <a:xfrm>
            <a:off x="228600" y="1070653"/>
            <a:ext cx="8191499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also deny a portion of a subnet while permitting another.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mask a range of host within a subnet, it is often necessary to work on the binary level.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example, students use the range 192.5.5.0 to 192.5.5.127 and teachers use the range 192.5.5.128 to 192.5.5.255. Both groups are on network 192.5.5.0  255.255.255.0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 you write an ip mask and wildcard mask to deny one group, yet permit another?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a Host Range</a:t>
            </a:r>
          </a:p>
        </p:txBody>
      </p:sp>
      <p:sp>
        <p:nvSpPr>
          <p:cNvPr id="635" name="Shape 635"/>
          <p:cNvSpPr txBox="1"/>
          <p:nvPr>
            <p:ph idx="1" type="body"/>
          </p:nvPr>
        </p:nvSpPr>
        <p:spPr>
          <a:xfrm>
            <a:off x="457200" y="102315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write the masks for the students.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First, write on the first and last host address in binary.  Since the first 3 octets are identical, we can skip those.  All their bits must be “0”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Host’s 4th octet:  00000000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Last Host’s 4th octet:  01111111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Second, look for the leading bits that are shared by both (in blue below)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1" i="0" lang="en-GB" sz="20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Arial"/>
              <a:buChar char="–"/>
            </a:pPr>
            <a:r>
              <a:rPr b="1" i="0" lang="en-GB" sz="20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1111111</a:t>
            </a:r>
          </a:p>
          <a:p>
            <a:pPr indent="-228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“bits in common” are to be checked just like the common bits in the 192.5.5 portion of the addresses.</a:t>
            </a:r>
          </a:p>
        </p:txBody>
      </p:sp>
      <p:sp>
        <p:nvSpPr>
          <p:cNvPr id="636" name="Shape 636"/>
          <p:cNvSpPr txBox="1"/>
          <p:nvPr/>
        </p:nvSpPr>
        <p:spPr>
          <a:xfrm>
            <a:off x="1419457" y="6032885"/>
            <a:ext cx="5989637" cy="342899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Examples:  Host Ranges 192.5.5.0 to .127 and .128 to .255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Masking a Host Range</a:t>
            </a:r>
          </a:p>
        </p:txBody>
      </p:sp>
      <p:sp>
        <p:nvSpPr>
          <p:cNvPr id="642" name="Shape 642"/>
          <p:cNvSpPr txBox="1"/>
          <p:nvPr>
            <p:ph idx="1" type="body"/>
          </p:nvPr>
        </p:nvSpPr>
        <p:spPr>
          <a:xfrm>
            <a:off x="457200" y="1005395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2" marL="1143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Third, add up the decimal value of the “1” bits in the last host’s address (127)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Finally, determine the ip mask and wildcard mask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ip mask can be any host address in the range, but convention says use the first one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wildcard mask is all “0”s for the common bits</a:t>
            </a:r>
          </a:p>
          <a:p>
            <a:pPr indent="-228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192.5.5.0  0.0.0.127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about the teachers?  What would be their ip mask and wildcard mask?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192.5.5.128 (</a:t>
            </a:r>
            <a:r>
              <a:rPr b="1" i="0" lang="en-GB" sz="24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0000000) to 192.5.5.255 (</a:t>
            </a:r>
            <a:r>
              <a:rPr b="1" i="0" lang="en-GB" sz="2400" u="none" cap="none" strike="noStrike">
                <a:solidFill>
                  <a:srgbClr val="000099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1111111)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192.5.5.128  0.0.0.127</a:t>
            </a:r>
          </a:p>
          <a:p>
            <a:pPr indent="-2286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anything?  What stayed the same? changed?</a:t>
            </a:r>
          </a:p>
        </p:txBody>
      </p:sp>
      <p:sp>
        <p:nvSpPr>
          <p:cNvPr id="643" name="Shape 643"/>
          <p:cNvSpPr txBox="1"/>
          <p:nvPr/>
        </p:nvSpPr>
        <p:spPr>
          <a:xfrm>
            <a:off x="1357312" y="6019800"/>
            <a:ext cx="5989500" cy="3429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Examples:  Host Ranges 192.5.5.0 to .127 and .128 to .255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hape 649"/>
          <p:cNvSpPr txBox="1"/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Again...</a:t>
            </a:r>
          </a:p>
        </p:txBody>
      </p:sp>
      <p:sp>
        <p:nvSpPr>
          <p:cNvPr id="650" name="Shape 650"/>
          <p:cNvSpPr txBox="1"/>
          <p:nvPr>
            <p:ph idx="1" type="body"/>
          </p:nvPr>
        </p:nvSpPr>
        <p:spPr>
          <a:xfrm>
            <a:off x="457200" y="1600200"/>
            <a:ext cx="8229600" cy="487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400"/>
              <a:t>192.5.5.0 </a:t>
            </a:r>
            <a:r>
              <a:rPr i="1" lang="en-GB" sz="1400"/>
              <a:t>- </a:t>
            </a:r>
            <a:r>
              <a:rPr lang="en-GB" sz="1400"/>
              <a:t>192.5.5.127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/>
              <a:t>Students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11000000.00000101.00000101.0</a:t>
            </a:r>
            <a:r>
              <a:rPr lang="en-GB" sz="1400">
                <a:solidFill>
                  <a:srgbClr val="980000"/>
                </a:solidFill>
              </a:rPr>
              <a:t>0000000</a:t>
            </a:r>
            <a:r>
              <a:rPr lang="en-GB" sz="1400"/>
              <a:t> </a:t>
            </a:r>
            <a:r>
              <a:rPr b="1" lang="en-GB" sz="1400"/>
              <a:t>-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11000000.00000101.00000101.0</a:t>
            </a:r>
            <a:r>
              <a:rPr lang="en-GB" sz="1400">
                <a:solidFill>
                  <a:schemeClr val="accent6"/>
                </a:solidFill>
              </a:rPr>
              <a:t>1111111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00000000.00000000.00000000.01111111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1400"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/>
              <a:t>Teachers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11000000.00000101.00000101.1</a:t>
            </a:r>
            <a:r>
              <a:rPr lang="en-GB" sz="1400">
                <a:solidFill>
                  <a:schemeClr val="accent6"/>
                </a:solidFill>
              </a:rPr>
              <a:t>0000000</a:t>
            </a:r>
            <a:r>
              <a:rPr lang="en-GB" sz="1400"/>
              <a:t> -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11000000.00000101.00000101.1</a:t>
            </a:r>
            <a:r>
              <a:rPr lang="en-GB" sz="1400">
                <a:solidFill>
                  <a:schemeClr val="accent6"/>
                </a:solidFill>
              </a:rPr>
              <a:t>1111111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GB" sz="1400"/>
              <a:t>00000000.00000000.00000000.01111111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b="1" i="1" lang="en-GB" sz="1400"/>
              <a:t>Wildcard stayed the same - the ip mask changed!</a:t>
            </a:r>
          </a:p>
          <a:p>
            <a:pPr lvl="0">
              <a:spcBef>
                <a:spcPts val="0"/>
              </a:spcBef>
              <a:buNone/>
            </a:pPr>
            <a:r>
              <a:rPr b="1" i="1" lang="en-GB" sz="1400"/>
              <a:t>Ignore the last 7 bits of both the ip masks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Savers: the </a:t>
            </a:r>
            <a:r>
              <a:rPr b="1" i="0" lang="en-GB" sz="300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any</a:t>
            </a: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command</a:t>
            </a:r>
          </a:p>
        </p:txBody>
      </p:sp>
      <p:sp>
        <p:nvSpPr>
          <p:cNvPr id="656" name="Shape 656"/>
          <p:cNvSpPr txBox="1"/>
          <p:nvPr>
            <p:ph idx="1" type="body"/>
          </p:nvPr>
        </p:nvSpPr>
        <p:spPr>
          <a:xfrm>
            <a:off x="130575" y="1039612"/>
            <a:ext cx="8915400" cy="529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Since ACLs have an implicit “deny any” statement at the end, you must write statements to permit others through.</a:t>
            </a: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our previous example, if the students are denied access and all others are allowed, you would write two statements: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 deny 192.5.5.0 0.0.0.127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 permit 0.0.0.0 255.255.255.255 </a:t>
            </a: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Since the last statement is commonly used to override the “deny any,” Cisco gives you an option--the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any</a:t>
            </a:r>
            <a:r>
              <a:rPr b="1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command:</a:t>
            </a:r>
          </a:p>
          <a:p>
            <a:pPr indent="-228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 permit any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Shape 66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Savers: the </a:t>
            </a:r>
            <a:r>
              <a:rPr b="1" i="0" lang="en-GB" sz="3000" u="none" cap="none" strike="noStrik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</a:t>
            </a: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command</a:t>
            </a:r>
          </a:p>
        </p:txBody>
      </p:sp>
      <p:sp>
        <p:nvSpPr>
          <p:cNvPr id="662" name="Shape 66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times, a network administrator will need to write an ACL to permit a particular host (or deny a host).  The statement can be written in two ways.  Either...</a:t>
            </a:r>
          </a:p>
          <a:p>
            <a:pPr indent="-2286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 permit 192.5.5.10 0.0.0.0</a:t>
            </a: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or...</a:t>
            </a:r>
          </a:p>
          <a:p>
            <a:pPr indent="-2286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 permit host 192.5.5.10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2983850" y="9911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Security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provide a focus for implementing security decisions: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–All traffic must pass through the firewall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–Traffic can be restricted in almost any way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–This is more efficient than filtering traffic on each client in the network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can be used to enforce security policies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–only allows services which the administrators have approved to pass to and from the external network.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 txBox="1"/>
          <p:nvPr>
            <p:ph type="title"/>
          </p:nvPr>
        </p:nvSpPr>
        <p:spPr>
          <a:xfrm>
            <a:off x="457200" y="274650"/>
            <a:ext cx="8472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45720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Correct Placement of Standard ACLs</a:t>
            </a:r>
          </a:p>
        </p:txBody>
      </p:sp>
      <p:sp>
        <p:nvSpPr>
          <p:cNvPr id="668" name="Shape 668"/>
          <p:cNvSpPr txBox="1"/>
          <p:nvPr>
            <p:ph idx="1" type="body"/>
          </p:nvPr>
        </p:nvSpPr>
        <p:spPr>
          <a:xfrm>
            <a:off x="0" y="995346"/>
            <a:ext cx="9144000" cy="2486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 ACLs do not have a destination parameter.  Therefore, you place standard ACLs as close to the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destination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possible.</a:t>
            </a:r>
          </a:p>
          <a:p>
            <a:pPr indent="-2857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see why, ask yourself what would happen to </a:t>
            </a:r>
            <a:r>
              <a:rPr b="0" i="0" lang="en-GB" sz="2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ip traffic if you placed a “deny 192.5.5.0  0.0.0.255” statement on Lab-A’s E0?</a:t>
            </a:r>
          </a:p>
        </p:txBody>
      </p:sp>
      <p:pic>
        <p:nvPicPr>
          <p:cNvPr id="669" name="Shape 6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013" y="3751262"/>
            <a:ext cx="5505450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Shape 670"/>
          <p:cNvSpPr txBox="1"/>
          <p:nvPr/>
        </p:nvSpPr>
        <p:spPr>
          <a:xfrm>
            <a:off x="425800" y="5678450"/>
            <a:ext cx="8175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router</a:t>
            </a:r>
          </a:p>
        </p:txBody>
      </p:sp>
      <p:cxnSp>
        <p:nvCxnSpPr>
          <p:cNvPr id="671" name="Shape 671"/>
          <p:cNvCxnSpPr/>
          <p:nvPr/>
        </p:nvCxnSpPr>
        <p:spPr>
          <a:xfrm flipH="1" rot="10800000">
            <a:off x="957650" y="4857825"/>
            <a:ext cx="1845900" cy="8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672" name="Shape 672"/>
          <p:cNvSpPr txBox="1"/>
          <p:nvPr/>
        </p:nvSpPr>
        <p:spPr>
          <a:xfrm>
            <a:off x="1120850" y="6194850"/>
            <a:ext cx="44484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Interface E0</a:t>
            </a:r>
          </a:p>
        </p:txBody>
      </p:sp>
      <p:cxnSp>
        <p:nvCxnSpPr>
          <p:cNvPr id="673" name="Shape 673"/>
          <p:cNvCxnSpPr/>
          <p:nvPr/>
        </p:nvCxnSpPr>
        <p:spPr>
          <a:xfrm flipH="1" rot="10800000">
            <a:off x="1691325" y="5012050"/>
            <a:ext cx="1181700" cy="122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Placement of ACLs</a:t>
            </a:r>
          </a:p>
        </p:txBody>
      </p:sp>
      <p:sp>
        <p:nvSpPr>
          <p:cNvPr id="680" name="Shape 680"/>
          <p:cNvSpPr txBox="1"/>
          <p:nvPr>
            <p:ph idx="1" type="body"/>
          </p:nvPr>
        </p:nvSpPr>
        <p:spPr>
          <a:xfrm>
            <a:off x="278025" y="4610625"/>
            <a:ext cx="8804100" cy="1515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203200">
              <a:spcBef>
                <a:spcPts val="0"/>
              </a:spcBef>
              <a:buNone/>
            </a:pPr>
            <a:r>
              <a:rPr lang="en-GB" sz="2400"/>
              <a:t>Anne has been sending unnecessary information to Bob.</a:t>
            </a:r>
          </a:p>
          <a:p>
            <a:pPr indent="0" lvl="0" marL="203200">
              <a:spcBef>
                <a:spcPts val="0"/>
              </a:spcBef>
              <a:buNone/>
            </a:pPr>
            <a:r>
              <a:rPr lang="en-GB" sz="2400"/>
              <a:t>Where would you place the standard ACL to deny all traffic from Anne to Bob?</a:t>
            </a:r>
          </a:p>
          <a:p>
            <a:pPr indent="387350" lvl="0" marL="182880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/>
              <a:t>(Router B on FA1)</a:t>
            </a:r>
          </a:p>
        </p:txBody>
      </p:sp>
      <p:pic>
        <p:nvPicPr>
          <p:cNvPr id="681" name="Shape 6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449" y="1349448"/>
            <a:ext cx="5511573" cy="2401124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Shape 682"/>
          <p:cNvSpPr txBox="1"/>
          <p:nvPr/>
        </p:nvSpPr>
        <p:spPr>
          <a:xfrm>
            <a:off x="2672150" y="3946450"/>
            <a:ext cx="726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Anne</a:t>
            </a:r>
          </a:p>
        </p:txBody>
      </p:sp>
      <p:sp>
        <p:nvSpPr>
          <p:cNvPr id="683" name="Shape 683"/>
          <p:cNvSpPr txBox="1"/>
          <p:nvPr/>
        </p:nvSpPr>
        <p:spPr>
          <a:xfrm>
            <a:off x="5998675" y="3828550"/>
            <a:ext cx="726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Bob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Extended ACL Overview</a:t>
            </a:r>
          </a:p>
        </p:txBody>
      </p:sp>
      <p:sp>
        <p:nvSpPr>
          <p:cNvPr id="689" name="Shape 689"/>
          <p:cNvSpPr txBox="1"/>
          <p:nvPr>
            <p:ph idx="1" type="body"/>
          </p:nvPr>
        </p:nvSpPr>
        <p:spPr>
          <a:xfrm>
            <a:off x="217150" y="1049775"/>
            <a:ext cx="87579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Extended ACLs are numbered from 100 - 199 and “extend” the capabilities of the standard ACL.</a:t>
            </a:r>
          </a:p>
          <a:p>
            <a:pPr indent="0" lvl="0" marL="4572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Extensions include the ability to filter traffic based on...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destination address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portions of the ip protocol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write statements to deny only protocols such as “icmp” or routing protocols like “rip” and “igrp”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layers of the TCP/IP protocol suite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write statements to deny only protocols such as “tftp” or “http”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an </a:t>
            </a:r>
            <a:r>
              <a:rPr lang="en-GB"/>
              <a:t>operator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like eq, gt, lt, and ne</a:t>
            </a:r>
            <a:r>
              <a:rPr lang="en-GB"/>
              <a:t>q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(equal to, greater than, less than, and not equal to) to specify how to handle a particular protocol.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example, if you wanted an access list to permit all traffic except http access, you would use 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permit ip any any </a:t>
            </a:r>
            <a:r>
              <a:rPr b="1" i="0" lang="en-GB" sz="2000" u="sng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</a:t>
            </a:r>
            <a:r>
              <a:rPr b="1" lang="en-GB" u="sng">
                <a:latin typeface="Courier New"/>
                <a:ea typeface="Courier New"/>
                <a:cs typeface="Courier New"/>
                <a:sym typeface="Courier New"/>
              </a:rPr>
              <a:t>q</a:t>
            </a:r>
            <a:r>
              <a:rPr b="1" i="0" lang="en-GB" sz="2000" u="sng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80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Shape 694"/>
          <p:cNvGrpSpPr/>
          <p:nvPr/>
        </p:nvGrpSpPr>
        <p:grpSpPr>
          <a:xfrm>
            <a:off x="549275" y="2332037"/>
            <a:ext cx="7908924" cy="4048124"/>
            <a:chOff x="346" y="1468"/>
            <a:chExt cx="4981" cy="2549"/>
          </a:xfrm>
        </p:grpSpPr>
        <p:sp>
          <p:nvSpPr>
            <p:cNvPr id="695" name="Shape 695"/>
            <p:cNvSpPr/>
            <p:nvPr/>
          </p:nvSpPr>
          <p:spPr>
            <a:xfrm>
              <a:off x="346" y="1468"/>
              <a:ext cx="4981" cy="122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Shape 696"/>
            <p:cNvSpPr/>
            <p:nvPr/>
          </p:nvSpPr>
          <p:spPr>
            <a:xfrm>
              <a:off x="359" y="3241"/>
              <a:ext cx="4853" cy="7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7" name="Shape 697"/>
          <p:cNvSpPr txBox="1"/>
          <p:nvPr>
            <p:ph idx="1" type="body"/>
          </p:nvPr>
        </p:nvSpPr>
        <p:spPr>
          <a:xfrm>
            <a:off x="0" y="981075"/>
            <a:ext cx="85344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the ACL statements sequentially in global configuration mode.</a:t>
            </a:r>
          </a:p>
          <a:p>
            <a:pPr indent="-7937" lvl="2" marL="56673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Router(config)#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{permit|deny}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protocol|protocol-keyword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}{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source source-wildcard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{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destination destination-wildcard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[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protocol-specific options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 [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indent="-7937" lvl="2" marL="566738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t/>
            </a:r>
            <a:endParaRPr b="0" i="1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7937" lvl="2" marL="56673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Lab-A(config)#access-list 101 deny tcp 192.5.5.0 0.0.0.255 210.93.105.0 0.0.0.255 eq telnet log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 the ACL to one or more interfaces in interface configuration mode (same command syntax as standard)</a:t>
            </a:r>
          </a:p>
          <a:p>
            <a:pPr indent="-7937" lvl="2" marL="56673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Router(config-if)#{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access-group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{in/out}</a:t>
            </a:r>
          </a:p>
          <a:p>
            <a:pPr indent="-7937" lvl="2" marL="566738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7937" lvl="2" marL="566738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25000"/>
              <a:buFont typeface="Noto Sans Symbols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Lab-A(config-if)#ip access-group 101 out</a:t>
            </a:r>
          </a:p>
        </p:txBody>
      </p:sp>
      <p:sp>
        <p:nvSpPr>
          <p:cNvPr id="698" name="Shape 69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Two Basic Tasks (Extended ACL)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Extended Parameters</a:t>
            </a:r>
          </a:p>
        </p:txBody>
      </p:sp>
      <p:sp>
        <p:nvSpPr>
          <p:cNvPr id="704" name="Shape 704"/>
          <p:cNvSpPr txBox="1"/>
          <p:nvPr>
            <p:ph idx="1" type="body"/>
          </p:nvPr>
        </p:nvSpPr>
        <p:spPr>
          <a:xfrm>
            <a:off x="148454" y="1123919"/>
            <a:ext cx="8602663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Font typeface="Arial"/>
              <a:buChar char="–"/>
            </a:pP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access-list-number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choose from the range 100 to 199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16666"/>
              <a:buFont typeface="Arial"/>
              <a:buChar char="–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 | protocol-number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the CCNA, you only need to know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ip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tcp</a:t>
            </a: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--many more are available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source source-wildcard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same as in standard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destination destination-wildcard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formatted like the standard, but specifies the destination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protocol-specific options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parameter is used to specify particular parts of a protocol that needs filtering.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Port Numbers</a:t>
            </a:r>
          </a:p>
        </p:txBody>
      </p:sp>
      <p:sp>
        <p:nvSpPr>
          <p:cNvPr id="710" name="Shape 710"/>
          <p:cNvSpPr txBox="1"/>
          <p:nvPr>
            <p:ph idx="1" type="body"/>
          </p:nvPr>
        </p:nvSpPr>
        <p:spPr>
          <a:xfrm>
            <a:off x="228600" y="1558925"/>
            <a:ext cx="8602663" cy="182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Review the various port numbers for the tcp and udp protocols and know the most common ones below.</a:t>
            </a:r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also simply type the name (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telnet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instead of the number (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23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in the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protocol-specific options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graphicFrame>
        <p:nvGraphicFramePr>
          <p:cNvPr id="711" name="Shape 711"/>
          <p:cNvGraphicFramePr/>
          <p:nvPr/>
        </p:nvGraphicFramePr>
        <p:xfrm>
          <a:off x="2997200" y="360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{C8450A8B-9AA1-451A-ADE3-AAE09F6DEA0E}</a:tableStyleId>
              </a:tblPr>
              <a:tblGrid>
                <a:gridCol w="2362200"/>
                <a:gridCol w="2362200"/>
              </a:tblGrid>
              <a:tr h="423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chemeClr val="lt1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Port Number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chemeClr val="lt1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Description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2"/>
                    </a:solidFill>
                  </a:tcPr>
                </a:tc>
              </a:tr>
              <a:tr h="422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21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FTP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23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23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Telnet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23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25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SMTP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22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53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DNS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23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69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ct val="25000"/>
                        <a:buFont typeface="Noto Sans Symbols"/>
                        <a:buNone/>
                      </a:pPr>
                      <a:r>
                        <a:rPr b="0" i="0" lang="en-GB" sz="2400" u="none" cap="none" strike="noStrike">
                          <a:solidFill>
                            <a:srgbClr val="000000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TFTP</a:t>
                      </a:r>
                    </a:p>
                  </a:txBody>
                  <a:tcPr marT="45725" marB="45725" marR="91450" marL="91450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Correct Placement of Extended ACLs</a:t>
            </a:r>
          </a:p>
        </p:txBody>
      </p:sp>
      <p:sp>
        <p:nvSpPr>
          <p:cNvPr id="717" name="Shape 717"/>
          <p:cNvSpPr txBox="1"/>
          <p:nvPr>
            <p:ph idx="1" type="body"/>
          </p:nvPr>
        </p:nvSpPr>
        <p:spPr>
          <a:xfrm>
            <a:off x="228600" y="1558925"/>
            <a:ext cx="8915400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Since extended ACLs have destination information, you want to place it as close to the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possible.</a:t>
            </a:r>
          </a:p>
          <a:p>
            <a:pPr indent="-2857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Place an extended ACL on the first router interface the packet enters and specify inbound in the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access-group</a:t>
            </a:r>
            <a:r>
              <a:rPr b="0" i="0" lang="en-GB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command.</a:t>
            </a:r>
          </a:p>
        </p:txBody>
      </p:sp>
      <p:pic>
        <p:nvPicPr>
          <p:cNvPr id="718" name="Shape 7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175" y="3781425"/>
            <a:ext cx="5653088" cy="257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Shape 72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Correct Placement of Extended ACLs</a:t>
            </a:r>
          </a:p>
        </p:txBody>
      </p:sp>
      <p:sp>
        <p:nvSpPr>
          <p:cNvPr id="724" name="Shape 724"/>
          <p:cNvSpPr txBox="1"/>
          <p:nvPr>
            <p:ph idx="1" type="body"/>
          </p:nvPr>
        </p:nvSpPr>
        <p:spPr>
          <a:xfrm>
            <a:off x="228600" y="1177925"/>
            <a:ext cx="8374200" cy="3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the graphic below, we want to deny network 221.23.123.0 from accessing the server 198.150.13.34.</a:t>
            </a: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-GB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router and interface should the access list be applied to?</a:t>
            </a: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the access list on Router C, apply it to E0, and specify </a:t>
            </a:r>
            <a:r>
              <a:rPr lang="en-GB" sz="2000"/>
              <a:t>“</a:t>
            </a: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</a:t>
            </a:r>
            <a:r>
              <a:rPr lang="en-GB" sz="2000"/>
              <a:t>”</a:t>
            </a:r>
          </a:p>
          <a:p>
            <a:pPr indent="-228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will keep the network free of traffic from 221.23.123.0 destined for 198.150.13.34 but still allow 221.23.123.0 access to the Internet</a:t>
            </a:r>
          </a:p>
        </p:txBody>
      </p:sp>
      <p:pic>
        <p:nvPicPr>
          <p:cNvPr id="725" name="Shape 7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175" y="3994150"/>
            <a:ext cx="5653200" cy="25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/>
          <p:nvPr/>
        </p:nvSpPr>
        <p:spPr>
          <a:xfrm>
            <a:off x="430212" y="1804988"/>
            <a:ext cx="8343900" cy="1874836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Shape 73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en-GB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 &amp; Applying the ACL</a:t>
            </a:r>
          </a:p>
        </p:txBody>
      </p:sp>
      <p:sp>
        <p:nvSpPr>
          <p:cNvPr id="732" name="Shape 732"/>
          <p:cNvSpPr txBox="1"/>
          <p:nvPr>
            <p:ph idx="1" type="body"/>
          </p:nvPr>
        </p:nvSpPr>
        <p:spPr>
          <a:xfrm>
            <a:off x="384175" y="1831975"/>
            <a:ext cx="8602663" cy="4659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93688" lvl="1" marL="4079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Router-C(config)#access-list 100 deny ip 221.23.123.0 0.0.0.255 198.150.13.34 0.0.0.0</a:t>
            </a:r>
          </a:p>
          <a:p>
            <a:pPr indent="-293688" lvl="1" marL="40798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Router-C(config)#access-list 100 permit ip any any</a:t>
            </a:r>
          </a:p>
          <a:p>
            <a:pPr indent="-293688" lvl="1" marL="40798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oto Sans Symbols"/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Router-C(config)#int e0</a:t>
            </a:r>
          </a:p>
          <a:p>
            <a:pPr indent="-293688" lvl="1" marL="407988" marR="0" rtl="0" algn="l">
              <a:spcBef>
                <a:spcPts val="400"/>
              </a:spcBef>
              <a:buClr>
                <a:schemeClr val="dk1"/>
              </a:buClr>
              <a:buSzPct val="25000"/>
              <a:buFont typeface="Noto Sans Symbols"/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Router-C(config-if)#ip access-group 100 in</a:t>
            </a:r>
          </a:p>
        </p:txBody>
      </p:sp>
      <p:pic>
        <p:nvPicPr>
          <p:cNvPr id="733" name="Shape 7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175" y="3851275"/>
            <a:ext cx="5653088" cy="257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2535900" y="7591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Security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can efficiently log network activity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–all traffic passes through the firewall so it is the logical place to capture information about network use (and abuse)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limit security exposure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–Firewalls are the single point of contact between the internal and external networks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–People on external networks can only see computers and services approved by administrators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2543650" y="160866"/>
            <a:ext cx="8520600" cy="763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FFFFFF"/>
                </a:solidFill>
              </a:rPr>
              <a:t>What firewalls don’t do...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Inside Attacks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 If an attacker already has physical access to an area within a firewall’s perimeter then that “zone” is vulnerable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However, a firewall’s ability to restrict outbound traffic may be enough to mitigate some threat.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Firewalls cannot prevent traffic that circumvents the device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Rogue access points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alibri"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Unprotected routes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iffithcollege_insidepages_ppt">
  <a:themeElements>
    <a:clrScheme name="NewsPrint">
      <a:dk1>
        <a:srgbClr val="000000"/>
      </a:dk1>
      <a:lt1>
        <a:srgbClr val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